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5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.xml" ContentType="application/vnd.openxmlformats-officedocument.presentationml.tags+xml"/>
  <Override PartName="/ppt/tags/tag244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75"/>
  </p:notesMasterIdLst>
  <p:handoutMasterIdLst>
    <p:handoutMasterId r:id="rId76"/>
  </p:handoutMasterIdLst>
  <p:sldIdLst>
    <p:sldId id="2979" r:id="rId2"/>
    <p:sldId id="1777" r:id="rId3"/>
    <p:sldId id="2203" r:id="rId4"/>
    <p:sldId id="2204" r:id="rId5"/>
    <p:sldId id="2202" r:id="rId6"/>
    <p:sldId id="2745" r:id="rId7"/>
    <p:sldId id="2207" r:id="rId8"/>
    <p:sldId id="1729" r:id="rId9"/>
    <p:sldId id="1727" r:id="rId10"/>
    <p:sldId id="1728" r:id="rId11"/>
    <p:sldId id="1730" r:id="rId12"/>
    <p:sldId id="1725" r:id="rId13"/>
    <p:sldId id="1709" r:id="rId14"/>
    <p:sldId id="1726" r:id="rId15"/>
    <p:sldId id="1710" r:id="rId16"/>
    <p:sldId id="1719" r:id="rId17"/>
    <p:sldId id="2744" r:id="rId18"/>
    <p:sldId id="1731" r:id="rId19"/>
    <p:sldId id="1734" r:id="rId20"/>
    <p:sldId id="1862" r:id="rId21"/>
    <p:sldId id="2211" r:id="rId22"/>
    <p:sldId id="2212" r:id="rId23"/>
    <p:sldId id="1733" r:id="rId24"/>
    <p:sldId id="1722" r:id="rId25"/>
    <p:sldId id="2208" r:id="rId26"/>
    <p:sldId id="2753" r:id="rId27"/>
    <p:sldId id="1863" r:id="rId28"/>
    <p:sldId id="1833" r:id="rId29"/>
    <p:sldId id="1835" r:id="rId30"/>
    <p:sldId id="2214" r:id="rId31"/>
    <p:sldId id="285" r:id="rId32"/>
    <p:sldId id="2752" r:id="rId33"/>
    <p:sldId id="2754" r:id="rId34"/>
    <p:sldId id="2755" r:id="rId35"/>
    <p:sldId id="1748" r:id="rId36"/>
    <p:sldId id="1750" r:id="rId37"/>
    <p:sldId id="2756" r:id="rId38"/>
    <p:sldId id="1794" r:id="rId39"/>
    <p:sldId id="2430" r:id="rId40"/>
    <p:sldId id="1838" r:id="rId41"/>
    <p:sldId id="2215" r:id="rId42"/>
    <p:sldId id="2757" r:id="rId43"/>
    <p:sldId id="2758" r:id="rId44"/>
    <p:sldId id="2216" r:id="rId45"/>
    <p:sldId id="2429" r:id="rId46"/>
    <p:sldId id="1839" r:id="rId47"/>
    <p:sldId id="2748" r:id="rId48"/>
    <p:sldId id="1812" r:id="rId49"/>
    <p:sldId id="1815" r:id="rId50"/>
    <p:sldId id="1814" r:id="rId51"/>
    <p:sldId id="1816" r:id="rId52"/>
    <p:sldId id="751" r:id="rId53"/>
    <p:sldId id="2761" r:id="rId54"/>
    <p:sldId id="1747" r:id="rId55"/>
    <p:sldId id="2764" r:id="rId56"/>
    <p:sldId id="2749" r:id="rId57"/>
    <p:sldId id="2750" r:id="rId58"/>
    <p:sldId id="1742" r:id="rId59"/>
    <p:sldId id="1784" r:id="rId60"/>
    <p:sldId id="2440" r:id="rId61"/>
    <p:sldId id="2218" r:id="rId62"/>
    <p:sldId id="2760" r:id="rId63"/>
    <p:sldId id="2980" r:id="rId64"/>
    <p:sldId id="1813" r:id="rId65"/>
    <p:sldId id="1796" r:id="rId66"/>
    <p:sldId id="1787" r:id="rId67"/>
    <p:sldId id="1803" r:id="rId68"/>
    <p:sldId id="1804" r:id="rId69"/>
    <p:sldId id="1758" r:id="rId70"/>
    <p:sldId id="1805" r:id="rId71"/>
    <p:sldId id="1806" r:id="rId72"/>
    <p:sldId id="2217" r:id="rId73"/>
    <p:sldId id="176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A6FCA9"/>
    <a:srgbClr val="D5FDA9"/>
    <a:srgbClr val="F37440"/>
    <a:srgbClr val="F3E9D5"/>
    <a:srgbClr val="A6FB79"/>
    <a:srgbClr val="788965"/>
    <a:srgbClr val="738260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97"/>
    <p:restoredTop sz="97532"/>
  </p:normalViewPr>
  <p:slideViewPr>
    <p:cSldViewPr snapToGrid="0" snapToObjects="1">
      <p:cViewPr>
        <p:scale>
          <a:sx n="118" d="100"/>
          <a:sy n="118" d="100"/>
        </p:scale>
        <p:origin x="1816" y="156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9/29/22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5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72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lking Arizona: February 2018">
            <a:extLst>
              <a:ext uri="{FF2B5EF4-FFF2-40B4-BE49-F238E27FC236}">
                <a16:creationId xmlns:a16="http://schemas.microsoft.com/office/drawing/2014/main" id="{B4D9118A-DBFC-DC98-6997-9578A7F33A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 b="543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4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2" r:id="rId6"/>
    <p:sldLayoutId id="2147483773" r:id="rId7"/>
    <p:sldLayoutId id="2147483795" r:id="rId8"/>
    <p:sldLayoutId id="2147483796" r:id="rId9"/>
    <p:sldLayoutId id="2147483778" r:id="rId10"/>
    <p:sldLayoutId id="2147483779" r:id="rId11"/>
    <p:sldLayoutId id="2147483790" r:id="rId12"/>
    <p:sldLayoutId id="2147483793" r:id="rId13"/>
    <p:sldLayoutId id="214748379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4.png"/><Relationship Id="rId26" Type="http://schemas.openxmlformats.org/officeDocument/2006/relationships/image" Target="../media/image140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7.png"/><Relationship Id="rId34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100.png"/><Relationship Id="rId17" Type="http://schemas.openxmlformats.org/officeDocument/2006/relationships/image" Target="../media/image22.png"/><Relationship Id="rId25" Type="http://schemas.openxmlformats.org/officeDocument/2006/relationships/image" Target="../media/image130.png"/><Relationship Id="rId3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1.png"/><Relationship Id="rId20" Type="http://schemas.openxmlformats.org/officeDocument/2006/relationships/image" Target="../media/image26.png"/><Relationship Id="rId29" Type="http://schemas.openxmlformats.org/officeDocument/2006/relationships/image" Target="../media/image170.png"/><Relationship Id="rId1" Type="http://schemas.openxmlformats.org/officeDocument/2006/relationships/tags" Target="../tags/tag4.xml"/><Relationship Id="rId11" Type="http://schemas.openxmlformats.org/officeDocument/2006/relationships/image" Target="../media/image90.png"/><Relationship Id="rId24" Type="http://schemas.openxmlformats.org/officeDocument/2006/relationships/image" Target="../media/image120.png"/><Relationship Id="rId32" Type="http://schemas.openxmlformats.org/officeDocument/2006/relationships/image" Target="../media/image20.png"/><Relationship Id="rId5" Type="http://schemas.openxmlformats.org/officeDocument/2006/relationships/image" Target="../media/image12.png"/><Relationship Id="rId23" Type="http://schemas.openxmlformats.org/officeDocument/2006/relationships/image" Target="../media/image29.png"/><Relationship Id="rId28" Type="http://schemas.openxmlformats.org/officeDocument/2006/relationships/image" Target="../media/image160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25.png"/><Relationship Id="rId31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75.png"/><Relationship Id="rId22" Type="http://schemas.openxmlformats.org/officeDocument/2006/relationships/image" Target="../media/image28.png"/><Relationship Id="rId27" Type="http://schemas.openxmlformats.org/officeDocument/2006/relationships/image" Target="../media/image150.png"/><Relationship Id="rId30" Type="http://schemas.openxmlformats.org/officeDocument/2006/relationships/image" Target="../media/image18.png"/><Relationship Id="rId35" Type="http://schemas.openxmlformats.org/officeDocument/2006/relationships/image" Target="../media/image31.png"/><Relationship Id="rId8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tags" Target="../tags/tag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tags" Target="../tags/tag5.xml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tags" Target="../tags/tag35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29.xml"/><Relationship Id="rId34" Type="http://schemas.openxmlformats.org/officeDocument/2006/relationships/tags" Target="../tags/tag43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tags" Target="../tags/tag34.xml"/><Relationship Id="rId33" Type="http://schemas.openxmlformats.org/officeDocument/2006/relationships/tags" Target="../tags/tag42.xml"/><Relationship Id="rId38" Type="http://schemas.openxmlformats.org/officeDocument/2006/relationships/tags" Target="../tags/tag47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tags" Target="../tags/tag38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tags" Target="../tags/tag33.xml"/><Relationship Id="rId32" Type="http://schemas.openxmlformats.org/officeDocument/2006/relationships/tags" Target="../tags/tag41.xml"/><Relationship Id="rId37" Type="http://schemas.openxmlformats.org/officeDocument/2006/relationships/tags" Target="../tags/tag46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36" Type="http://schemas.openxmlformats.org/officeDocument/2006/relationships/tags" Target="../tags/tag45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tags" Target="../tags/tag40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tags" Target="../tags/tag39.xml"/><Relationship Id="rId35" Type="http://schemas.openxmlformats.org/officeDocument/2006/relationships/tags" Target="../tags/tag44.xml"/><Relationship Id="rId8" Type="http://schemas.openxmlformats.org/officeDocument/2006/relationships/tags" Target="../tags/tag16.xml"/><Relationship Id="rId3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tags" Target="../tags/tag73.xml"/><Relationship Id="rId3" Type="http://schemas.openxmlformats.org/officeDocument/2006/relationships/tags" Target="../tags/tag50.xml"/><Relationship Id="rId21" Type="http://schemas.openxmlformats.org/officeDocument/2006/relationships/tags" Target="../tags/tag68.xml"/><Relationship Id="rId34" Type="http://schemas.openxmlformats.org/officeDocument/2006/relationships/tags" Target="../tags/tag81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tags" Target="../tags/tag72.xml"/><Relationship Id="rId33" Type="http://schemas.openxmlformats.org/officeDocument/2006/relationships/tags" Target="../tags/tag80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tags" Target="../tags/tag67.xml"/><Relationship Id="rId29" Type="http://schemas.openxmlformats.org/officeDocument/2006/relationships/tags" Target="../tags/tag76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tags" Target="../tags/tag71.xml"/><Relationship Id="rId32" Type="http://schemas.openxmlformats.org/officeDocument/2006/relationships/tags" Target="../tags/tag79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tags" Target="../tags/tag70.xml"/><Relationship Id="rId28" Type="http://schemas.openxmlformats.org/officeDocument/2006/relationships/tags" Target="../tags/tag75.xml"/><Relationship Id="rId10" Type="http://schemas.openxmlformats.org/officeDocument/2006/relationships/tags" Target="../tags/tag57.xml"/><Relationship Id="rId19" Type="http://schemas.openxmlformats.org/officeDocument/2006/relationships/tags" Target="../tags/tag66.xml"/><Relationship Id="rId31" Type="http://schemas.openxmlformats.org/officeDocument/2006/relationships/tags" Target="../tags/tag78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tags" Target="../tags/tag69.xml"/><Relationship Id="rId27" Type="http://schemas.openxmlformats.org/officeDocument/2006/relationships/tags" Target="../tags/tag74.xml"/><Relationship Id="rId30" Type="http://schemas.openxmlformats.org/officeDocument/2006/relationships/tags" Target="../tags/tag77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5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83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63.png"/><Relationship Id="rId2" Type="http://schemas.openxmlformats.org/officeDocument/2006/relationships/tags" Target="../tags/tag83.xml"/><Relationship Id="rId16" Type="http://schemas.openxmlformats.org/officeDocument/2006/relationships/image" Target="../media/image65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86.xml"/><Relationship Id="rId15" Type="http://schemas.openxmlformats.org/officeDocument/2006/relationships/tags" Target="../tags/tag82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69.png"/><Relationship Id="rId4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106.xml"/><Relationship Id="rId18" Type="http://schemas.openxmlformats.org/officeDocument/2006/relationships/tags" Target="../tags/tag111.xml"/><Relationship Id="rId26" Type="http://schemas.openxmlformats.org/officeDocument/2006/relationships/tags" Target="../tags/tag119.xml"/><Relationship Id="rId3" Type="http://schemas.openxmlformats.org/officeDocument/2006/relationships/tags" Target="../tags/tag96.xml"/><Relationship Id="rId21" Type="http://schemas.openxmlformats.org/officeDocument/2006/relationships/tags" Target="../tags/tag114.xml"/><Relationship Id="rId34" Type="http://schemas.openxmlformats.org/officeDocument/2006/relationships/tags" Target="../tags/tag127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5" Type="http://schemas.openxmlformats.org/officeDocument/2006/relationships/tags" Target="../tags/tag118.xml"/><Relationship Id="rId33" Type="http://schemas.openxmlformats.org/officeDocument/2006/relationships/tags" Target="../tags/tag126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tags" Target="../tags/tag113.xml"/><Relationship Id="rId29" Type="http://schemas.openxmlformats.org/officeDocument/2006/relationships/tags" Target="../tags/tag122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24" Type="http://schemas.openxmlformats.org/officeDocument/2006/relationships/tags" Target="../tags/tag117.xml"/><Relationship Id="rId32" Type="http://schemas.openxmlformats.org/officeDocument/2006/relationships/tags" Target="../tags/tag125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tags" Target="../tags/tag116.xml"/><Relationship Id="rId28" Type="http://schemas.openxmlformats.org/officeDocument/2006/relationships/tags" Target="../tags/tag121.xml"/><Relationship Id="rId10" Type="http://schemas.openxmlformats.org/officeDocument/2006/relationships/tags" Target="../tags/tag103.xml"/><Relationship Id="rId19" Type="http://schemas.openxmlformats.org/officeDocument/2006/relationships/tags" Target="../tags/tag112.xml"/><Relationship Id="rId31" Type="http://schemas.openxmlformats.org/officeDocument/2006/relationships/tags" Target="../tags/tag124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tags" Target="../tags/tag115.xml"/><Relationship Id="rId27" Type="http://schemas.openxmlformats.org/officeDocument/2006/relationships/tags" Target="../tags/tag120.xml"/><Relationship Id="rId30" Type="http://schemas.openxmlformats.org/officeDocument/2006/relationships/tags" Target="../tags/tag123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101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26" Type="http://schemas.openxmlformats.org/officeDocument/2006/relationships/tags" Target="../tags/tag153.xml"/><Relationship Id="rId3" Type="http://schemas.openxmlformats.org/officeDocument/2006/relationships/tags" Target="../tags/tag130.xml"/><Relationship Id="rId21" Type="http://schemas.openxmlformats.org/officeDocument/2006/relationships/tags" Target="../tags/tag148.xml"/><Relationship Id="rId34" Type="http://schemas.openxmlformats.org/officeDocument/2006/relationships/tags" Target="../tags/tag161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33" Type="http://schemas.openxmlformats.org/officeDocument/2006/relationships/tags" Target="../tags/tag160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0" Type="http://schemas.openxmlformats.org/officeDocument/2006/relationships/tags" Target="../tags/tag147.xml"/><Relationship Id="rId29" Type="http://schemas.openxmlformats.org/officeDocument/2006/relationships/tags" Target="../tags/tag156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32" Type="http://schemas.openxmlformats.org/officeDocument/2006/relationships/tags" Target="../tags/tag159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tags" Target="../tags/tag155.xml"/><Relationship Id="rId10" Type="http://schemas.openxmlformats.org/officeDocument/2006/relationships/tags" Target="../tags/tag137.xml"/><Relationship Id="rId19" Type="http://schemas.openxmlformats.org/officeDocument/2006/relationships/tags" Target="../tags/tag146.xml"/><Relationship Id="rId31" Type="http://schemas.openxmlformats.org/officeDocument/2006/relationships/tags" Target="../tags/tag158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30" Type="http://schemas.openxmlformats.org/officeDocument/2006/relationships/tags" Target="../tags/tag157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135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tags" Target="../tags/tag174.xml"/><Relationship Id="rId18" Type="http://schemas.openxmlformats.org/officeDocument/2006/relationships/tags" Target="../tags/tag179.xml"/><Relationship Id="rId26" Type="http://schemas.openxmlformats.org/officeDocument/2006/relationships/tags" Target="../tags/tag187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182.xml"/><Relationship Id="rId34" Type="http://schemas.openxmlformats.org/officeDocument/2006/relationships/tags" Target="../tags/tag195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6" Type="http://schemas.openxmlformats.org/officeDocument/2006/relationships/tags" Target="../tags/tag177.xml"/><Relationship Id="rId20" Type="http://schemas.openxmlformats.org/officeDocument/2006/relationships/tags" Target="../tags/tag181.xml"/><Relationship Id="rId29" Type="http://schemas.openxmlformats.org/officeDocument/2006/relationships/tags" Target="../tags/tag190.xml"/><Relationship Id="rId41" Type="http://schemas.openxmlformats.org/officeDocument/2006/relationships/image" Target="../media/image73.png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24" Type="http://schemas.openxmlformats.org/officeDocument/2006/relationships/tags" Target="../tags/tag185.xml"/><Relationship Id="rId32" Type="http://schemas.openxmlformats.org/officeDocument/2006/relationships/tags" Target="../tags/tag193.xml"/><Relationship Id="rId37" Type="http://schemas.openxmlformats.org/officeDocument/2006/relationships/tags" Target="../tags/tag198.xml"/><Relationship Id="rId40" Type="http://schemas.openxmlformats.org/officeDocument/2006/relationships/image" Target="../media/image72.png"/><Relationship Id="rId5" Type="http://schemas.openxmlformats.org/officeDocument/2006/relationships/tags" Target="../tags/tag166.xml"/><Relationship Id="rId15" Type="http://schemas.openxmlformats.org/officeDocument/2006/relationships/tags" Target="../tags/tag176.xml"/><Relationship Id="rId23" Type="http://schemas.openxmlformats.org/officeDocument/2006/relationships/tags" Target="../tags/tag184.xml"/><Relationship Id="rId28" Type="http://schemas.openxmlformats.org/officeDocument/2006/relationships/tags" Target="../tags/tag189.xml"/><Relationship Id="rId36" Type="http://schemas.openxmlformats.org/officeDocument/2006/relationships/tags" Target="../tags/tag197.xml"/><Relationship Id="rId10" Type="http://schemas.openxmlformats.org/officeDocument/2006/relationships/tags" Target="../tags/tag171.xml"/><Relationship Id="rId19" Type="http://schemas.openxmlformats.org/officeDocument/2006/relationships/tags" Target="../tags/tag180.xml"/><Relationship Id="rId31" Type="http://schemas.openxmlformats.org/officeDocument/2006/relationships/tags" Target="../tags/tag192.xml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tags" Target="../tags/tag175.xml"/><Relationship Id="rId22" Type="http://schemas.openxmlformats.org/officeDocument/2006/relationships/tags" Target="../tags/tag183.xml"/><Relationship Id="rId27" Type="http://schemas.openxmlformats.org/officeDocument/2006/relationships/tags" Target="../tags/tag188.xml"/><Relationship Id="rId30" Type="http://schemas.openxmlformats.org/officeDocument/2006/relationships/tags" Target="../tags/tag191.xml"/><Relationship Id="rId35" Type="http://schemas.openxmlformats.org/officeDocument/2006/relationships/tags" Target="../tags/tag196.xml"/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12" Type="http://schemas.openxmlformats.org/officeDocument/2006/relationships/tags" Target="../tags/tag173.xml"/><Relationship Id="rId17" Type="http://schemas.openxmlformats.org/officeDocument/2006/relationships/tags" Target="../tags/tag178.xml"/><Relationship Id="rId25" Type="http://schemas.openxmlformats.org/officeDocument/2006/relationships/tags" Target="../tags/tag186.xml"/><Relationship Id="rId33" Type="http://schemas.openxmlformats.org/officeDocument/2006/relationships/tags" Target="../tags/tag194.xml"/><Relationship Id="rId38" Type="http://schemas.openxmlformats.org/officeDocument/2006/relationships/tags" Target="../tags/tag19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tags" Target="../tags/tag244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26" Type="http://schemas.openxmlformats.org/officeDocument/2006/relationships/tags" Target="../tags/tag225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220.xml"/><Relationship Id="rId34" Type="http://schemas.openxmlformats.org/officeDocument/2006/relationships/tags" Target="../tags/tag233.xml"/><Relationship Id="rId50" Type="http://schemas.openxmlformats.org/officeDocument/2006/relationships/tags" Target="NULL"/><Relationship Id="rId55" Type="http://schemas.openxmlformats.org/officeDocument/2006/relationships/image" Target="../media/image590.png"/><Relationship Id="rId7" Type="http://schemas.openxmlformats.org/officeDocument/2006/relationships/tags" Target="../tags/tag206.xml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9" Type="http://schemas.openxmlformats.org/officeDocument/2006/relationships/tags" Target="../tags/tag228.xml"/><Relationship Id="rId11" Type="http://schemas.openxmlformats.org/officeDocument/2006/relationships/tags" Target="../tags/tag210.xml"/><Relationship Id="rId24" Type="http://schemas.openxmlformats.org/officeDocument/2006/relationships/tags" Target="../tags/tag223.xml"/><Relationship Id="rId32" Type="http://schemas.openxmlformats.org/officeDocument/2006/relationships/tags" Target="../tags/tag231.xml"/><Relationship Id="rId37" Type="http://schemas.openxmlformats.org/officeDocument/2006/relationships/tags" Target="../tags/tag236.xml"/><Relationship Id="rId40" Type="http://schemas.openxmlformats.org/officeDocument/2006/relationships/image" Target="../media/image74.png"/><Relationship Id="rId53" Type="http://schemas.openxmlformats.org/officeDocument/2006/relationships/image" Target="../media/image650.png"/><Relationship Id="rId58" Type="http://schemas.openxmlformats.org/officeDocument/2006/relationships/tags" Target="../tags/tag201.xml"/><Relationship Id="rId5" Type="http://schemas.openxmlformats.org/officeDocument/2006/relationships/tags" Target="../tags/tag204.xml"/><Relationship Id="rId15" Type="http://schemas.openxmlformats.org/officeDocument/2006/relationships/tags" Target="../tags/tag214.xml"/><Relationship Id="rId23" Type="http://schemas.openxmlformats.org/officeDocument/2006/relationships/tags" Target="../tags/tag222.xml"/><Relationship Id="rId28" Type="http://schemas.openxmlformats.org/officeDocument/2006/relationships/tags" Target="../tags/tag227.xml"/><Relationship Id="rId36" Type="http://schemas.openxmlformats.org/officeDocument/2006/relationships/tags" Target="../tags/tag235.xml"/><Relationship Id="rId57" Type="http://schemas.openxmlformats.org/officeDocument/2006/relationships/image" Target="../media/image631.png"/><Relationship Id="rId10" Type="http://schemas.openxmlformats.org/officeDocument/2006/relationships/tags" Target="../tags/tag209.xml"/><Relationship Id="rId19" Type="http://schemas.openxmlformats.org/officeDocument/2006/relationships/tags" Target="../tags/tag218.xml"/><Relationship Id="rId31" Type="http://schemas.openxmlformats.org/officeDocument/2006/relationships/tags" Target="../tags/tag230.xml"/><Relationship Id="rId52" Type="http://schemas.openxmlformats.org/officeDocument/2006/relationships/tags" Target="../tags/tag207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tags" Target="../tags/tag221.xml"/><Relationship Id="rId27" Type="http://schemas.openxmlformats.org/officeDocument/2006/relationships/tags" Target="../tags/tag226.xml"/><Relationship Id="rId30" Type="http://schemas.openxmlformats.org/officeDocument/2006/relationships/tags" Target="../tags/tag229.xml"/><Relationship Id="rId35" Type="http://schemas.openxmlformats.org/officeDocument/2006/relationships/tags" Target="../tags/tag234.xml"/><Relationship Id="rId56" Type="http://schemas.openxmlformats.org/officeDocument/2006/relationships/tags" Target="../tags/tag200.xml"/><Relationship Id="rId8" Type="http://schemas.openxmlformats.org/officeDocument/2006/relationships/tags" Target="../tags/tag207.xml"/><Relationship Id="rId51" Type="http://schemas.openxmlformats.org/officeDocument/2006/relationships/image" Target="NULL"/><Relationship Id="rId3" Type="http://schemas.openxmlformats.org/officeDocument/2006/relationships/tags" Target="../tags/tag202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5" Type="http://schemas.openxmlformats.org/officeDocument/2006/relationships/tags" Target="../tags/tag224.xml"/><Relationship Id="rId33" Type="http://schemas.openxmlformats.org/officeDocument/2006/relationships/tags" Target="../tags/tag232.xml"/><Relationship Id="rId38" Type="http://schemas.openxmlformats.org/officeDocument/2006/relationships/tags" Target="../tags/tag237.xml"/><Relationship Id="rId59" Type="http://schemas.openxmlformats.org/officeDocument/2006/relationships/image" Target="../media/image630.png"/><Relationship Id="rId20" Type="http://schemas.openxmlformats.org/officeDocument/2006/relationships/tags" Target="../tags/tag219.xml"/><Relationship Id="rId54" Type="http://schemas.openxmlformats.org/officeDocument/2006/relationships/tags" Target="../tags/tag205.xml"/><Relationship Id="rId1" Type="http://schemas.openxmlformats.org/officeDocument/2006/relationships/tags" Target="../tags/tag200.xml"/><Relationship Id="rId6" Type="http://schemas.openxmlformats.org/officeDocument/2006/relationships/tags" Target="../tags/tag20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1.png"/><Relationship Id="rId5" Type="http://schemas.openxmlformats.org/officeDocument/2006/relationships/image" Target="../media/image680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image" Target="../media/image63.tiff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5425959-3908-E2D5-5829-DFEA87320FAD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A8DA7F-A489-9E59-514A-4CF2E648EB9C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374237-BA8C-64B5-72C1-A5AC3B4264B6}"/>
              </a:ext>
            </a:extLst>
          </p:cNvPr>
          <p:cNvSpPr txBox="1">
            <a:spLocks/>
          </p:cNvSpPr>
          <p:nvPr/>
        </p:nvSpPr>
        <p:spPr>
          <a:xfrm>
            <a:off x="4059811" y="1492341"/>
            <a:ext cx="4072378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Numbers Data and Memory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FEB155-BDC1-8C0E-21ED-34666C9DE0B6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3 – Sept 29, 2022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9AEC63-C178-1192-1B83-C5F7B9708D0C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38CBFE-27FD-3F3A-68FC-36EFFEAEFC59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1.00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8A1251-4A8A-FEA5-1AFA-4E50B0163841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322015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A20CD3-D288-9348-A00E-0A31DB0E360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08932" y="1082985"/>
                <a:ext cx="8504557" cy="662612"/>
              </a:xfrm>
            </p:spPr>
            <p:txBody>
              <a:bodyPr/>
              <a:lstStyle/>
              <a:p>
                <a:r>
                  <a:rPr lang="en-US" sz="2800" dirty="0"/>
                  <a:t>3 binary bits is one Octal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A20CD3-D288-9348-A00E-0A31DB0E3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08932" y="1082985"/>
                <a:ext cx="8504557" cy="662612"/>
              </a:xfrm>
              <a:blipFill>
                <a:blip r:embed="rId2"/>
                <a:stretch>
                  <a:fillRect l="-1343" t="-377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48" y="37882"/>
            <a:ext cx="11333585" cy="715294"/>
          </a:xfrm>
        </p:spPr>
        <p:txBody>
          <a:bodyPr/>
          <a:lstStyle/>
          <a:p>
            <a:r>
              <a:rPr lang="en-US" dirty="0"/>
              <a:t>Binary to Octal (group 3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0" y="1973893"/>
            <a:ext cx="118881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</a:t>
            </a:r>
            <a:r>
              <a:rPr lang="en-US" sz="6600" dirty="0"/>
              <a:t> </a:t>
            </a:r>
            <a:r>
              <a:rPr lang="en-US" sz="6600" dirty="0">
                <a:solidFill>
                  <a:schemeClr val="tx2"/>
                </a:solidFill>
              </a:rPr>
              <a:t>0  110   101   000   111   111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203521-8490-2E4C-8219-A8638BD1BB95}"/>
              </a:ext>
            </a:extLst>
          </p:cNvPr>
          <p:cNvGrpSpPr/>
          <p:nvPr/>
        </p:nvGrpSpPr>
        <p:grpSpPr>
          <a:xfrm>
            <a:off x="1218756" y="2799071"/>
            <a:ext cx="10514658" cy="564471"/>
            <a:chOff x="1029036" y="2560826"/>
            <a:chExt cx="10514658" cy="56447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215A844-D723-414F-8714-AAFC14165D88}"/>
                </a:ext>
              </a:extLst>
            </p:cNvPr>
            <p:cNvGrpSpPr/>
            <p:nvPr/>
          </p:nvGrpSpPr>
          <p:grpSpPr>
            <a:xfrm>
              <a:off x="2127522" y="2560826"/>
              <a:ext cx="9416172" cy="564471"/>
              <a:chOff x="1504067" y="2560826"/>
              <a:chExt cx="9416172" cy="564471"/>
            </a:xfrm>
          </p:grpSpPr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9099E6A2-C546-5D4E-9C92-8F74E2E138D3}"/>
                  </a:ext>
                </a:extLst>
              </p:cNvPr>
              <p:cNvSpPr/>
              <p:nvPr/>
            </p:nvSpPr>
            <p:spPr>
              <a:xfrm rot="16200000">
                <a:off x="10054943" y="2187973"/>
                <a:ext cx="492443" cy="1238149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F2FFCB9E-B24F-9C45-8DBC-5F047E206A3F}"/>
                  </a:ext>
                </a:extLst>
              </p:cNvPr>
              <p:cNvSpPr/>
              <p:nvPr/>
            </p:nvSpPr>
            <p:spPr>
              <a:xfrm rot="16200000">
                <a:off x="8122026" y="2239963"/>
                <a:ext cx="492443" cy="1238149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Left Brace 21">
                <a:extLst>
                  <a:ext uri="{FF2B5EF4-FFF2-40B4-BE49-F238E27FC236}">
                    <a16:creationId xmlns:a16="http://schemas.microsoft.com/office/drawing/2014/main" id="{B5CD516D-1BA9-2F4F-AB19-0D0DA0B7F503}"/>
                  </a:ext>
                </a:extLst>
              </p:cNvPr>
              <p:cNvSpPr/>
              <p:nvPr/>
            </p:nvSpPr>
            <p:spPr>
              <a:xfrm rot="16200000">
                <a:off x="6011489" y="2110271"/>
                <a:ext cx="492443" cy="1466746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6B2F9ED7-6388-154F-9CC1-F6936CAF42D2}"/>
                  </a:ext>
                </a:extLst>
              </p:cNvPr>
              <p:cNvSpPr/>
              <p:nvPr/>
            </p:nvSpPr>
            <p:spPr>
              <a:xfrm rot="16200000">
                <a:off x="3964650" y="2191639"/>
                <a:ext cx="492443" cy="1374873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B0CB28F1-87DE-4949-B940-D563B3E844F7}"/>
                  </a:ext>
                </a:extLst>
              </p:cNvPr>
              <p:cNvSpPr/>
              <p:nvPr/>
            </p:nvSpPr>
            <p:spPr>
              <a:xfrm rot="16200000">
                <a:off x="1951018" y="2161943"/>
                <a:ext cx="480972" cy="1374873"/>
              </a:xfrm>
              <a:prstGeom prst="leftBrac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5B5A1E5C-7277-8349-98FB-1C8E9A381499}"/>
                </a:ext>
              </a:extLst>
            </p:cNvPr>
            <p:cNvSpPr/>
            <p:nvPr/>
          </p:nvSpPr>
          <p:spPr>
            <a:xfrm rot="16200000">
              <a:off x="1116398" y="2523830"/>
              <a:ext cx="492443" cy="66716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3245D2-C024-C845-B033-E8222634B2D8}"/>
              </a:ext>
            </a:extLst>
          </p:cNvPr>
          <p:cNvGrpSpPr/>
          <p:nvPr/>
        </p:nvGrpSpPr>
        <p:grpSpPr>
          <a:xfrm>
            <a:off x="1279917" y="3192455"/>
            <a:ext cx="10208805" cy="1077543"/>
            <a:chOff x="869782" y="3429000"/>
            <a:chExt cx="10208805" cy="10775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2336699" y="344487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48128" y="344487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8332971" y="3490880"/>
              <a:ext cx="8258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 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10039520" y="3490880"/>
              <a:ext cx="10390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  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DAAF3B-7B6E-DC4C-A05C-0882ABF7469B}"/>
                </a:ext>
              </a:extLst>
            </p:cNvPr>
            <p:cNvSpPr txBox="1"/>
            <p:nvPr/>
          </p:nvSpPr>
          <p:spPr>
            <a:xfrm>
              <a:off x="6488884" y="3444872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2D280C-BCCD-244E-998D-DA825AC82B2B}"/>
                </a:ext>
              </a:extLst>
            </p:cNvPr>
            <p:cNvSpPr txBox="1"/>
            <p:nvPr/>
          </p:nvSpPr>
          <p:spPr>
            <a:xfrm>
              <a:off x="869782" y="3429000"/>
              <a:ext cx="61266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2"/>
                  </a:solidFill>
                </a:rPr>
                <a:t>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3D35ECB-DD2B-3D42-85BD-4D502F94FD34}"/>
              </a:ext>
            </a:extLst>
          </p:cNvPr>
          <p:cNvGrpSpPr/>
          <p:nvPr/>
        </p:nvGrpSpPr>
        <p:grpSpPr>
          <a:xfrm>
            <a:off x="1040934" y="4522425"/>
            <a:ext cx="6838789" cy="1538883"/>
            <a:chOff x="1040934" y="4522425"/>
            <a:chExt cx="6838789" cy="15388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5127046" y="4522425"/>
              <a:ext cx="2752677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</a:t>
              </a:r>
              <a:r>
                <a:rPr lang="en-US" sz="6000" dirty="0">
                  <a:solidFill>
                    <a:schemeClr val="tx2"/>
                  </a:solidFill>
                </a:rPr>
                <a:t>65077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109C13-D0FA-1A47-A43E-CB6B6788D05A}"/>
                </a:ext>
              </a:extLst>
            </p:cNvPr>
            <p:cNvGrpSpPr/>
            <p:nvPr/>
          </p:nvGrpSpPr>
          <p:grpSpPr>
            <a:xfrm>
              <a:off x="1040934" y="5450542"/>
              <a:ext cx="4571679" cy="610766"/>
              <a:chOff x="339686" y="5976594"/>
              <a:chExt cx="4571679" cy="61076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70AA70-4353-624A-BD41-1AD5AEEC2149}"/>
                  </a:ext>
                </a:extLst>
              </p:cNvPr>
              <p:cNvSpPr txBox="1"/>
              <p:nvPr/>
            </p:nvSpPr>
            <p:spPr>
              <a:xfrm>
                <a:off x="339686" y="6064140"/>
                <a:ext cx="38202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octal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34" name="Bent-Up Arrow 33">
                <a:extLst>
                  <a:ext uri="{FF2B5EF4-FFF2-40B4-BE49-F238E27FC236}">
                    <a16:creationId xmlns:a16="http://schemas.microsoft.com/office/drawing/2014/main" id="{2C0FD536-4594-0149-BFB1-8B6831E7B04D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8673D2-3540-8741-B606-84A2804C8D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390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84" y="73275"/>
            <a:ext cx="11293092" cy="715294"/>
          </a:xfrm>
        </p:spPr>
        <p:txBody>
          <a:bodyPr/>
          <a:lstStyle/>
          <a:p>
            <a:r>
              <a:rPr lang="en-US" dirty="0"/>
              <a:t>Octal to Binary (group 3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51807" y="2618018"/>
            <a:ext cx="11940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1 111  101  001  010  011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1938666" y="1258616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116033" y="1209415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8627690" y="1174205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10690762" y="116505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F5E4F-39E2-C249-8104-6E5126CD2B9D}"/>
              </a:ext>
            </a:extLst>
          </p:cNvPr>
          <p:cNvSpPr txBox="1"/>
          <p:nvPr/>
        </p:nvSpPr>
        <p:spPr>
          <a:xfrm>
            <a:off x="6278605" y="125250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36FB73-3118-BA46-8F4A-804191BA7A14}"/>
              </a:ext>
            </a:extLst>
          </p:cNvPr>
          <p:cNvSpPr txBox="1"/>
          <p:nvPr/>
        </p:nvSpPr>
        <p:spPr>
          <a:xfrm>
            <a:off x="67910" y="1252507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0</a:t>
            </a:r>
            <a:r>
              <a:rPr lang="en-US" sz="7200" dirty="0">
                <a:solidFill>
                  <a:schemeClr val="tx2"/>
                </a:solidFill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4E143F-487E-A247-8AB4-73B23EB3A4E5}"/>
              </a:ext>
            </a:extLst>
          </p:cNvPr>
          <p:cNvGrpSpPr/>
          <p:nvPr/>
        </p:nvGrpSpPr>
        <p:grpSpPr>
          <a:xfrm>
            <a:off x="680556" y="2365380"/>
            <a:ext cx="11159081" cy="544811"/>
            <a:chOff x="461642" y="3235570"/>
            <a:chExt cx="11159081" cy="544811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8528990" y="2712274"/>
              <a:ext cx="457200" cy="16001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6207477" y="2685376"/>
              <a:ext cx="457200" cy="173281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4017333" y="2784149"/>
              <a:ext cx="457200" cy="1535263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10592062" y="2672487"/>
              <a:ext cx="457200" cy="16001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494C32AE-C95A-5A4F-AE4E-E1DD4EA7AD9C}"/>
                </a:ext>
              </a:extLst>
            </p:cNvPr>
            <p:cNvSpPr/>
            <p:nvPr/>
          </p:nvSpPr>
          <p:spPr>
            <a:xfrm rot="5400000">
              <a:off x="1826356" y="2768154"/>
              <a:ext cx="457200" cy="1535263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EEB00884-A831-974D-A23D-A41070E393CA}"/>
                </a:ext>
              </a:extLst>
            </p:cNvPr>
            <p:cNvSpPr/>
            <p:nvPr/>
          </p:nvSpPr>
          <p:spPr>
            <a:xfrm rot="5400000">
              <a:off x="501490" y="3195722"/>
              <a:ext cx="457200" cy="536895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2CE5F7-7E0F-2340-9F4D-AD4FDA4B729D}"/>
              </a:ext>
            </a:extLst>
          </p:cNvPr>
          <p:cNvGrpSpPr/>
          <p:nvPr/>
        </p:nvGrpSpPr>
        <p:grpSpPr>
          <a:xfrm>
            <a:off x="2122054" y="4266503"/>
            <a:ext cx="7603043" cy="1697956"/>
            <a:chOff x="2122054" y="4266503"/>
            <a:chExt cx="7603043" cy="169795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B78576-672A-B844-96C1-A06A9CD98DB2}"/>
                </a:ext>
              </a:extLst>
            </p:cNvPr>
            <p:cNvSpPr txBox="1"/>
            <p:nvPr/>
          </p:nvSpPr>
          <p:spPr>
            <a:xfrm>
              <a:off x="2122054" y="4266503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EDFCE9-AD93-4449-8E5B-115DA382014A}"/>
                </a:ext>
              </a:extLst>
            </p:cNvPr>
            <p:cNvGrpSpPr/>
            <p:nvPr/>
          </p:nvGrpSpPr>
          <p:grpSpPr>
            <a:xfrm>
              <a:off x="2520174" y="5325412"/>
              <a:ext cx="4949754" cy="639047"/>
              <a:chOff x="548843" y="5957740"/>
              <a:chExt cx="4949754" cy="63904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295DE8-C1BD-BC47-A343-E7A834108C2E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31" name="Bent-Up Arrow 30">
                <a:extLst>
                  <a:ext uri="{FF2B5EF4-FFF2-40B4-BE49-F238E27FC236}">
                    <a16:creationId xmlns:a16="http://schemas.microsoft.com/office/drawing/2014/main" id="{9E69B567-B2AF-D745-B313-52BB015778F4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7A0FD41-4A66-D64C-933C-02844D04A69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DFDF044D-19FE-0543-9E94-7C539FA8AA4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72684" y="800508"/>
                <a:ext cx="8504557" cy="662612"/>
              </a:xfrm>
            </p:spPr>
            <p:txBody>
              <a:bodyPr/>
              <a:lstStyle/>
              <a:p>
                <a:r>
                  <a:rPr lang="en-US" sz="2800" dirty="0"/>
                  <a:t>One Octal digit is three binary digits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DFDF044D-19FE-0543-9E94-7C539FA8AA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72684" y="800508"/>
                <a:ext cx="8504557" cy="662612"/>
              </a:xfrm>
              <a:blipFill>
                <a:blip r:embed="rId2"/>
                <a:stretch>
                  <a:fillRect l="-1343"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5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A4DE60-E6CC-E34E-86D3-30E9E0B4FCA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1922" y="817590"/>
            <a:ext cx="11041866" cy="21194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Here is an Algorithmic approach </a:t>
            </a:r>
            <a:r>
              <a:rPr lang="en-US" sz="2000" dirty="0">
                <a:cs typeface="Courier New" panose="02070309020205020404" pitchFamily="49" charset="0"/>
              </a:rPr>
              <a:t>to convert unsigned numbers to binary</a:t>
            </a:r>
          </a:p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Perform a sequence of </a:t>
            </a:r>
            <a:r>
              <a:rPr lang="en-US" sz="2000" b="1" dirty="0">
                <a:solidFill>
                  <a:srgbClr val="F3753F"/>
                </a:solidFill>
                <a:cs typeface="Courier New" panose="02070309020205020404" pitchFamily="49" charset="0"/>
              </a:rPr>
              <a:t>divisions</a:t>
            </a:r>
            <a:r>
              <a:rPr lang="en-US" sz="2000" dirty="0">
                <a:cs typeface="Courier New" panose="02070309020205020404" pitchFamily="49" charset="0"/>
              </a:rPr>
              <a:t> (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right shift</a:t>
            </a:r>
            <a:r>
              <a:rPr lang="en-US" sz="2000" dirty="0">
                <a:cs typeface="Courier New" panose="02070309020205020404" pitchFamily="49" charset="0"/>
              </a:rPr>
              <a:t>) to </a:t>
            </a:r>
            <a:r>
              <a:rPr lang="en-US" sz="20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isolate</a:t>
            </a:r>
            <a:r>
              <a:rPr lang="en-US" sz="2000" u="sng" dirty="0">
                <a:solidFill>
                  <a:schemeClr val="accent5"/>
                </a:solidFill>
                <a:cs typeface="Courier New" panose="02070309020205020404" pitchFamily="49" charset="0"/>
              </a:rPr>
              <a:t> the remainder</a:t>
            </a:r>
            <a:endParaRPr lang="en-US" sz="2000" dirty="0"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9F1519-4936-C64D-8AB3-F856A3C2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86" y="198671"/>
            <a:ext cx="11411661" cy="420085"/>
          </a:xfrm>
        </p:spPr>
        <p:txBody>
          <a:bodyPr/>
          <a:lstStyle/>
          <a:p>
            <a:r>
              <a:rPr lang="en-US" sz="2800" dirty="0"/>
              <a:t>Use a Right Bit Shift: Unsigned Decimal To Unsigned Binary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D3BA8-D6C9-FC49-B0EE-8839C42EDDC2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153050" y="1923134"/>
                <a:ext cx="9492964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solidFill>
                  <a:schemeClr val="accent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𝑈𝑛𝑠𝑖𝑔𝑛𝑒𝑑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𝑏𝑖𝑛𝑎𝑟𝑦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𝑁𝑢𝑚𝑏𝑒𝑟</m:t>
                      </m:r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 =                   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 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−2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+…+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D3BA8-D6C9-FC49-B0EE-8839C42ED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1153050" y="1923134"/>
                <a:ext cx="9492964" cy="307777"/>
              </a:xfrm>
              <a:prstGeom prst="rect">
                <a:avLst/>
              </a:prstGeom>
              <a:blipFill>
                <a:blip r:embed="rId4"/>
                <a:stretch>
                  <a:fillRect l="-801" t="-7407" b="-29630"/>
                </a:stretch>
              </a:blipFill>
              <a:ln w="12700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E26965-BEA3-A041-B988-47CE9D066AA0}"/>
                  </a:ext>
                </a:extLst>
              </p:cNvPr>
              <p:cNvSpPr txBox="1"/>
              <p:nvPr/>
            </p:nvSpPr>
            <p:spPr>
              <a:xfrm>
                <a:off x="875330" y="2374967"/>
                <a:ext cx="10720083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𝐵𝑖𝑛𝑎𝑟𝑦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=  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 dirty="0" smtClean="0">
                        <a:solidFill>
                          <a:srgbClr val="F375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 smtClean="0">
                        <a:solidFill>
                          <a:srgbClr val="2C895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(2 </m:t>
                    </m:r>
                    <m:r>
                      <a:rPr lang="en-US" sz="22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(2 </m:t>
                    </m:r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  </m:t>
                    </m:r>
                    <m:r>
                      <a:rPr lang="en-US" sz="22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  </m:t>
                    </m:r>
                    <m:sSub>
                      <m:sSubPr>
                        <m:ctrlPr>
                          <a:rPr lang="en-US" sz="2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∙∙∙∙</m:t>
                        </m:r>
                        <m:r>
                          <a:rPr lang="en-US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  </m:t>
                        </m:r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2C895B"/>
                    </a:solidFill>
                  </a:rPr>
                  <a:t>)</a:t>
                </a:r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</m:t>
                        </m:r>
                        <m: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 </a:t>
                </a:r>
                <a:endParaRPr lang="en-US" sz="22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E26965-BEA3-A041-B988-47CE9D066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30" y="2374967"/>
                <a:ext cx="10720083" cy="430887"/>
              </a:xfrm>
              <a:prstGeom prst="rect">
                <a:avLst/>
              </a:prstGeom>
              <a:blipFill>
                <a:blip r:embed="rId5"/>
                <a:stretch>
                  <a:fillRect l="-355" t="-8333" r="-1182" b="-2222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17A034C-D1EE-5741-9E55-972FB1BFB94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D50B74F-5A12-46D0-3BC6-270983C595C1}"/>
              </a:ext>
            </a:extLst>
          </p:cNvPr>
          <p:cNvGrpSpPr/>
          <p:nvPr/>
        </p:nvGrpSpPr>
        <p:grpSpPr>
          <a:xfrm>
            <a:off x="2359388" y="5691596"/>
            <a:ext cx="9128852" cy="870846"/>
            <a:chOff x="2359388" y="5691596"/>
            <a:chExt cx="9128852" cy="87084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268F37C-945B-E7A5-7580-D93B09477CE8}"/>
                </a:ext>
              </a:extLst>
            </p:cNvPr>
            <p:cNvSpPr txBox="1"/>
            <p:nvPr/>
          </p:nvSpPr>
          <p:spPr>
            <a:xfrm>
              <a:off x="4101909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D68C4E-FCBB-CE45-B9D1-17A9258D85AA}"/>
                </a:ext>
              </a:extLst>
            </p:cNvPr>
            <p:cNvSpPr txBox="1"/>
            <p:nvPr/>
          </p:nvSpPr>
          <p:spPr>
            <a:xfrm>
              <a:off x="4957340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B84D88F-5C77-0ABB-37E7-84EA11EAA183}"/>
                </a:ext>
              </a:extLst>
            </p:cNvPr>
            <p:cNvSpPr txBox="1"/>
            <p:nvPr/>
          </p:nvSpPr>
          <p:spPr>
            <a:xfrm>
              <a:off x="5812771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00E36A5-E4BE-7746-7A9D-A71EF48B0646}"/>
                </a:ext>
              </a:extLst>
            </p:cNvPr>
            <p:cNvSpPr txBox="1"/>
            <p:nvPr/>
          </p:nvSpPr>
          <p:spPr>
            <a:xfrm>
              <a:off x="6668202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01C2B71-C7BB-0E9F-C8BA-2F868C20B0C2}"/>
                </a:ext>
              </a:extLst>
            </p:cNvPr>
            <p:cNvSpPr txBox="1"/>
            <p:nvPr/>
          </p:nvSpPr>
          <p:spPr>
            <a:xfrm>
              <a:off x="7523633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928531F-A324-CB18-2AB6-580346EFB51A}"/>
                </a:ext>
              </a:extLst>
            </p:cNvPr>
            <p:cNvSpPr txBox="1"/>
            <p:nvPr/>
          </p:nvSpPr>
          <p:spPr>
            <a:xfrm>
              <a:off x="8379064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154C423-E829-7909-ACE0-06F302B66F05}"/>
                </a:ext>
              </a:extLst>
            </p:cNvPr>
            <p:cNvSpPr txBox="1"/>
            <p:nvPr/>
          </p:nvSpPr>
          <p:spPr>
            <a:xfrm>
              <a:off x="9811994" y="5700668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8CCEF5A-BD89-68AE-4490-64BA8E37EB18}"/>
                    </a:ext>
                  </a:extLst>
                </p:cNvPr>
                <p:cNvSpPr/>
                <p:nvPr/>
              </p:nvSpPr>
              <p:spPr>
                <a:xfrm>
                  <a:off x="8188947" y="619039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8CCEF5A-BD89-68AE-4490-64BA8E37EB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947" y="6190397"/>
                  <a:ext cx="465704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6E58A1F-3A26-70A0-34D6-ABC40ABF4974}"/>
                    </a:ext>
                  </a:extLst>
                </p:cNvPr>
                <p:cNvSpPr/>
                <p:nvPr/>
              </p:nvSpPr>
              <p:spPr>
                <a:xfrm>
                  <a:off x="7523633" y="6222443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6E58A1F-3A26-70A0-34D6-ABC40ABF49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633" y="6222443"/>
                  <a:ext cx="46570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DBE60C6-EFFF-111D-BBA3-02732877368B}"/>
                    </a:ext>
                  </a:extLst>
                </p:cNvPr>
                <p:cNvSpPr/>
                <p:nvPr/>
              </p:nvSpPr>
              <p:spPr>
                <a:xfrm>
                  <a:off x="6689781" y="6214816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DBE60C6-EFFF-111D-BBA3-0273287736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781" y="6214816"/>
                  <a:ext cx="465704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ECC1B0-E63E-304B-5741-DD11B3C483C7}"/>
                    </a:ext>
                  </a:extLst>
                </p:cNvPr>
                <p:cNvSpPr/>
                <p:nvPr/>
              </p:nvSpPr>
              <p:spPr>
                <a:xfrm>
                  <a:off x="5807151" y="6213021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AECC1B0-E63E-304B-5741-DD11B3C48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151" y="6213021"/>
                  <a:ext cx="46570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DE9120-8CF6-DE92-FE7E-2A3F10A359BE}"/>
                    </a:ext>
                  </a:extLst>
                </p:cNvPr>
                <p:cNvSpPr/>
                <p:nvPr/>
              </p:nvSpPr>
              <p:spPr>
                <a:xfrm>
                  <a:off x="4978314" y="6214816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A6DE9120-8CF6-DE92-FE7E-2A3F10A359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314" y="6214816"/>
                  <a:ext cx="465704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1B7013A-8E95-79EE-B7A2-2EFCD5DCCC25}"/>
                    </a:ext>
                  </a:extLst>
                </p:cNvPr>
                <p:cNvSpPr/>
                <p:nvPr/>
              </p:nvSpPr>
              <p:spPr>
                <a:xfrm>
                  <a:off x="4101909" y="6222443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0070C0"/>
                    </a:solidFill>
                    <a:ea typeface="Cambria Math" panose="02040503050406030204" pitchFamily="18" charset="0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1B7013A-8E95-79EE-B7A2-2EFCD5DCC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1909" y="6222443"/>
                  <a:ext cx="465704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A8B2687-EFD8-8037-E162-1A55781F1AE3}"/>
                </a:ext>
              </a:extLst>
            </p:cNvPr>
            <p:cNvSpPr txBox="1"/>
            <p:nvPr/>
          </p:nvSpPr>
          <p:spPr>
            <a:xfrm>
              <a:off x="3197830" y="569922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5E5F207-C0D4-9A14-3BD2-B7FD2A3599D1}"/>
                    </a:ext>
                  </a:extLst>
                </p:cNvPr>
                <p:cNvSpPr/>
                <p:nvPr/>
              </p:nvSpPr>
              <p:spPr>
                <a:xfrm>
                  <a:off x="9370353" y="6223888"/>
                  <a:ext cx="21178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𝒓𝒆𝒎𝒂𝒊𝒏𝒅𝒆𝒓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𝒊𝒔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𝒃𝒊𝒕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5E5F207-C0D4-9A14-3BD2-B7FD2A3599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353" y="6223888"/>
                  <a:ext cx="2117887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2D3968F-1008-8223-AA3A-7405A8945A04}"/>
                </a:ext>
              </a:extLst>
            </p:cNvPr>
            <p:cNvSpPr txBox="1"/>
            <p:nvPr/>
          </p:nvSpPr>
          <p:spPr>
            <a:xfrm>
              <a:off x="2359388" y="5691596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A050638-1190-EC05-16F6-A065005279EE}"/>
              </a:ext>
            </a:extLst>
          </p:cNvPr>
          <p:cNvGrpSpPr/>
          <p:nvPr/>
        </p:nvGrpSpPr>
        <p:grpSpPr>
          <a:xfrm>
            <a:off x="2033527" y="3429000"/>
            <a:ext cx="8727937" cy="825832"/>
            <a:chOff x="2033527" y="3429000"/>
            <a:chExt cx="8727937" cy="82583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775767-5709-4B47-A311-B00BCFC92EB2}"/>
                </a:ext>
              </a:extLst>
            </p:cNvPr>
            <p:cNvGrpSpPr/>
            <p:nvPr/>
          </p:nvGrpSpPr>
          <p:grpSpPr>
            <a:xfrm>
              <a:off x="2033527" y="3429000"/>
              <a:ext cx="6971646" cy="825832"/>
              <a:chOff x="2166875" y="2075110"/>
              <a:chExt cx="6971646" cy="82583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091163-3649-4248-B994-C309B70C6FEA}"/>
                  </a:ext>
                </a:extLst>
              </p:cNvPr>
              <p:cNvSpPr txBox="1"/>
              <p:nvPr/>
            </p:nvSpPr>
            <p:spPr>
              <a:xfrm>
                <a:off x="2503983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AE1640-CEF7-A64F-883A-269E304F66EE}"/>
                  </a:ext>
                </a:extLst>
              </p:cNvPr>
              <p:cNvSpPr txBox="1"/>
              <p:nvPr/>
            </p:nvSpPr>
            <p:spPr>
              <a:xfrm>
                <a:off x="3359414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34A0D-8536-0D46-96AC-B049C9B9AF8C}"/>
                  </a:ext>
                </a:extLst>
              </p:cNvPr>
              <p:cNvSpPr txBox="1"/>
              <p:nvPr/>
            </p:nvSpPr>
            <p:spPr>
              <a:xfrm>
                <a:off x="8491999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F8838F-3E00-E742-9291-AF8C7FCB36C0}"/>
                  </a:ext>
                </a:extLst>
              </p:cNvPr>
              <p:cNvSpPr txBox="1"/>
              <p:nvPr/>
            </p:nvSpPr>
            <p:spPr>
              <a:xfrm>
                <a:off x="4214845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6A89C-07C3-404C-A81C-CBD4677CD518}"/>
                  </a:ext>
                </a:extLst>
              </p:cNvPr>
              <p:cNvSpPr txBox="1"/>
              <p:nvPr/>
            </p:nvSpPr>
            <p:spPr>
              <a:xfrm>
                <a:off x="5070276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E8DE2F-A983-5941-8ACF-8F194FC36488}"/>
                  </a:ext>
                </a:extLst>
              </p:cNvPr>
              <p:cNvSpPr txBox="1"/>
              <p:nvPr/>
            </p:nvSpPr>
            <p:spPr>
              <a:xfrm>
                <a:off x="5925707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D15797-A251-6147-BF39-8E375781F067}"/>
                  </a:ext>
                </a:extLst>
              </p:cNvPr>
              <p:cNvSpPr txBox="1"/>
              <p:nvPr/>
            </p:nvSpPr>
            <p:spPr>
              <a:xfrm>
                <a:off x="6781138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5B74D-42E7-4343-9723-32600E37475A}"/>
                  </a:ext>
                </a:extLst>
              </p:cNvPr>
              <p:cNvSpPr txBox="1"/>
              <p:nvPr/>
            </p:nvSpPr>
            <p:spPr>
              <a:xfrm>
                <a:off x="7636569" y="207511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B50D5B7-58AF-0745-8F64-275C6E17D716}"/>
                      </a:ext>
                    </a:extLst>
                  </p:cNvPr>
                  <p:cNvSpPr/>
                  <p:nvPr/>
                </p:nvSpPr>
                <p:spPr>
                  <a:xfrm>
                    <a:off x="8358820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6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B50D5B7-58AF-0745-8F64-275C6E17D7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58820" y="2562388"/>
                    <a:ext cx="779701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4D98E6C-CD8D-3646-B8A0-06286B2BC349}"/>
                      </a:ext>
                    </a:extLst>
                  </p:cNvPr>
                  <p:cNvSpPr/>
                  <p:nvPr/>
                </p:nvSpPr>
                <p:spPr>
                  <a:xfrm>
                    <a:off x="7492126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4D98E6C-CD8D-3646-B8A0-06286B2BC3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2126" y="2562388"/>
                    <a:ext cx="779701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6AABFBF8-6561-944A-802D-56D0DA7DA5F3}"/>
                      </a:ext>
                    </a:extLst>
                  </p:cNvPr>
                  <p:cNvSpPr/>
                  <p:nvPr/>
                </p:nvSpPr>
                <p:spPr>
                  <a:xfrm>
                    <a:off x="6621015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𝟒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6AABFBF8-6561-944A-802D-56D0DA7DA5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015" y="2562388"/>
                    <a:ext cx="779701" cy="3385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9322107-AB68-414E-B22E-37738E026824}"/>
                      </a:ext>
                    </a:extLst>
                  </p:cNvPr>
                  <p:cNvSpPr/>
                  <p:nvPr/>
                </p:nvSpPr>
                <p:spPr>
                  <a:xfrm>
                    <a:off x="5779906" y="2562388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𝟖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9322107-AB68-414E-B22E-37738E0268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9906" y="2562388"/>
                    <a:ext cx="779701" cy="3385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552B2E52-5DDB-7B48-BF32-A6A1A739E036}"/>
                      </a:ext>
                    </a:extLst>
                  </p:cNvPr>
                  <p:cNvSpPr/>
                  <p:nvPr/>
                </p:nvSpPr>
                <p:spPr>
                  <a:xfrm>
                    <a:off x="4881108" y="2562388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𝟏𝟔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552B2E52-5DDB-7B48-BF32-A6A1A739E0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1108" y="2562388"/>
                    <a:ext cx="903132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A886540-4F91-6342-B8A3-73F3A2C71F3E}"/>
                      </a:ext>
                    </a:extLst>
                  </p:cNvPr>
                  <p:cNvSpPr/>
                  <p:nvPr/>
                </p:nvSpPr>
                <p:spPr>
                  <a:xfrm>
                    <a:off x="4013501" y="2562388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𝟓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𝟑𝟐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A886540-4F91-6342-B8A3-73F3A2C71F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3501" y="2562388"/>
                    <a:ext cx="903132" cy="3385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F891819-82BA-C844-9D99-ACA80F3EC034}"/>
                      </a:ext>
                    </a:extLst>
                  </p:cNvPr>
                  <p:cNvSpPr/>
                  <p:nvPr/>
                </p:nvSpPr>
                <p:spPr>
                  <a:xfrm>
                    <a:off x="3145894" y="2562388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𝟔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𝟔𝟒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F891819-82BA-C844-9D99-ACA80F3EC0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5894" y="2562388"/>
                    <a:ext cx="903132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4175D63D-33EB-8445-AA60-58443DFD882C}"/>
                      </a:ext>
                    </a:extLst>
                  </p:cNvPr>
                  <p:cNvSpPr/>
                  <p:nvPr/>
                </p:nvSpPr>
                <p:spPr>
                  <a:xfrm>
                    <a:off x="2166875" y="2562388"/>
                    <a:ext cx="102656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𝟕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𝟏𝟐𝟖</m:t>
                          </m:r>
                        </m:oMath>
                      </m:oMathPara>
                    </a14:m>
                    <a:endParaRPr lang="en-US" sz="1600" b="1" dirty="0">
                      <a:solidFill>
                        <a:srgbClr val="0070C0"/>
                      </a:solidFill>
                      <a:ea typeface="Cambria Math" panose="02040503050406030204" pitchFamily="18" charset="0"/>
                      <a:sym typeface="Helvetica Light"/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4175D63D-33EB-8445-AA60-58443DFD88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6875" y="2562388"/>
                    <a:ext cx="1026563" cy="3385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34E993B6-0494-6339-20EE-3D3A6E1A1447}"/>
                    </a:ext>
                  </a:extLst>
                </p:cNvPr>
                <p:cNvSpPr/>
                <p:nvPr/>
              </p:nvSpPr>
              <p:spPr>
                <a:xfrm>
                  <a:off x="9467520" y="3549065"/>
                  <a:ext cx="129394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𝟔𝟓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𝒃𝒂𝒔𝒆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𝟏𝟎</m:t>
                        </m:r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34E993B6-0494-6339-20EE-3D3A6E1A14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520" y="3549065"/>
                  <a:ext cx="1293944" cy="338554"/>
                </a:xfrm>
                <a:prstGeom prst="rect">
                  <a:avLst/>
                </a:prstGeom>
                <a:blipFill>
                  <a:blip r:embed="rId24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4FBADA-5858-C0D1-1F8E-029C0BF983E0}"/>
              </a:ext>
            </a:extLst>
          </p:cNvPr>
          <p:cNvGrpSpPr/>
          <p:nvPr/>
        </p:nvGrpSpPr>
        <p:grpSpPr>
          <a:xfrm>
            <a:off x="38114" y="4196141"/>
            <a:ext cx="11420008" cy="1179637"/>
            <a:chOff x="38114" y="4196141"/>
            <a:chExt cx="11420008" cy="117963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7706C78-E8DB-BB04-D725-FCCFB08C0FDD}"/>
                </a:ext>
              </a:extLst>
            </p:cNvPr>
            <p:cNvSpPr txBox="1"/>
            <p:nvPr/>
          </p:nvSpPr>
          <p:spPr>
            <a:xfrm>
              <a:off x="3213972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21DEDD2-AB82-01C2-442D-7BA0980404C2}"/>
                </a:ext>
              </a:extLst>
            </p:cNvPr>
            <p:cNvSpPr txBox="1"/>
            <p:nvPr/>
          </p:nvSpPr>
          <p:spPr>
            <a:xfrm>
              <a:off x="4069403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58384C5-0897-0475-C99B-A409CDB0181B}"/>
                </a:ext>
              </a:extLst>
            </p:cNvPr>
            <p:cNvSpPr txBox="1"/>
            <p:nvPr/>
          </p:nvSpPr>
          <p:spPr>
            <a:xfrm>
              <a:off x="9715024" y="45140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8B49291-0A01-F68E-44F7-09335BA3D151}"/>
                </a:ext>
              </a:extLst>
            </p:cNvPr>
            <p:cNvSpPr txBox="1"/>
            <p:nvPr/>
          </p:nvSpPr>
          <p:spPr>
            <a:xfrm>
              <a:off x="4924834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F6AA8AB-EF33-EB5E-34D5-BB992211F46F}"/>
                </a:ext>
              </a:extLst>
            </p:cNvPr>
            <p:cNvSpPr txBox="1"/>
            <p:nvPr/>
          </p:nvSpPr>
          <p:spPr>
            <a:xfrm>
              <a:off x="5780265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CC70CDC-E46C-788B-B5C8-19CBCDA7D6C2}"/>
                </a:ext>
              </a:extLst>
            </p:cNvPr>
            <p:cNvSpPr txBox="1"/>
            <p:nvPr/>
          </p:nvSpPr>
          <p:spPr>
            <a:xfrm>
              <a:off x="6635696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F6E90-7625-67E4-8240-FCEA3D0FA9AF}"/>
                </a:ext>
              </a:extLst>
            </p:cNvPr>
            <p:cNvSpPr txBox="1"/>
            <p:nvPr/>
          </p:nvSpPr>
          <p:spPr>
            <a:xfrm>
              <a:off x="7491127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436718E-ADBF-B1C0-6F03-4B3792EAE5CB}"/>
                </a:ext>
              </a:extLst>
            </p:cNvPr>
            <p:cNvSpPr txBox="1"/>
            <p:nvPr/>
          </p:nvSpPr>
          <p:spPr>
            <a:xfrm>
              <a:off x="8346558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03682C5-9AD0-95B3-C76E-3396CDF783D0}"/>
                    </a:ext>
                  </a:extLst>
                </p:cNvPr>
                <p:cNvSpPr/>
                <p:nvPr/>
              </p:nvSpPr>
              <p:spPr>
                <a:xfrm>
                  <a:off x="9701475" y="4196141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03682C5-9AD0-95B3-C76E-3396CDF783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1475" y="4196141"/>
                  <a:ext cx="465705" cy="33855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FC37E9A-3532-CEBE-3733-5B2CF251D492}"/>
                    </a:ext>
                  </a:extLst>
                </p:cNvPr>
                <p:cNvSpPr/>
                <p:nvPr/>
              </p:nvSpPr>
              <p:spPr>
                <a:xfrm>
                  <a:off x="8280985" y="4980907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5FC37E9A-3532-CEBE-3733-5B2CF251D4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0985" y="4980907"/>
                  <a:ext cx="465705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644C66-AF9C-90CD-37CE-E9F2F0321092}"/>
                    </a:ext>
                  </a:extLst>
                </p:cNvPr>
                <p:cNvSpPr/>
                <p:nvPr/>
              </p:nvSpPr>
              <p:spPr>
                <a:xfrm>
                  <a:off x="7424890" y="4959450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644C66-AF9C-90CD-37CE-E9F2F03210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4890" y="4959450"/>
                  <a:ext cx="465705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7E72284-9061-E223-7F76-F45196B90DC7}"/>
                    </a:ext>
                  </a:extLst>
                </p:cNvPr>
                <p:cNvSpPr/>
                <p:nvPr/>
              </p:nvSpPr>
              <p:spPr>
                <a:xfrm>
                  <a:off x="6538880" y="5005925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7E72284-9061-E223-7F76-F45196B90D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8880" y="5005925"/>
                  <a:ext cx="465705" cy="338554"/>
                </a:xfrm>
                <a:prstGeom prst="rect">
                  <a:avLst/>
                </a:prstGeom>
                <a:blipFill>
                  <a:blip r:embed="rId28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ADC7952-A165-4FBD-AA86-292138C67979}"/>
                    </a:ext>
                  </a:extLst>
                </p:cNvPr>
                <p:cNvSpPr/>
                <p:nvPr/>
              </p:nvSpPr>
              <p:spPr>
                <a:xfrm>
                  <a:off x="5692189" y="498090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ADC7952-A165-4FBD-AA86-292138C679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189" y="4980907"/>
                  <a:ext cx="465704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19DE85C-D12E-F266-4808-296606437831}"/>
                    </a:ext>
                  </a:extLst>
                </p:cNvPr>
                <p:cNvSpPr/>
                <p:nvPr/>
              </p:nvSpPr>
              <p:spPr>
                <a:xfrm>
                  <a:off x="4891716" y="498090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𝟓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19DE85C-D12E-F266-4808-2966064378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716" y="4980907"/>
                  <a:ext cx="465704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B8FE1ED-D978-9938-639B-AD89260DA76E}"/>
                    </a:ext>
                  </a:extLst>
                </p:cNvPr>
                <p:cNvSpPr/>
                <p:nvPr/>
              </p:nvSpPr>
              <p:spPr>
                <a:xfrm>
                  <a:off x="3974631" y="498090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𝟔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B8FE1ED-D978-9938-639B-AD89260DA7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4631" y="4980907"/>
                  <a:ext cx="465704" cy="338554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4C1C823-A180-7014-861C-6107A176A976}"/>
                    </a:ext>
                  </a:extLst>
                </p:cNvPr>
                <p:cNvSpPr/>
                <p:nvPr/>
              </p:nvSpPr>
              <p:spPr>
                <a:xfrm>
                  <a:off x="3132323" y="4971418"/>
                  <a:ext cx="4657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en-US" sz="1600" b="1" dirty="0">
                    <a:solidFill>
                      <a:srgbClr val="0070C0"/>
                    </a:solidFill>
                    <a:ea typeface="Cambria Math" panose="02040503050406030204" pitchFamily="18" charset="0"/>
                    <a:sym typeface="Helvetica Light"/>
                  </a:endParaRP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4C1C823-A180-7014-861C-6107A176A9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323" y="4971418"/>
                  <a:ext cx="465705" cy="33855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C624BBF-9909-872A-2FCD-DAA04DD0939D}"/>
                </a:ext>
              </a:extLst>
            </p:cNvPr>
            <p:cNvSpPr txBox="1"/>
            <p:nvPr/>
          </p:nvSpPr>
          <p:spPr>
            <a:xfrm>
              <a:off x="2309893" y="447570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B5C72D4-197E-BDEE-9744-C7DEFF92ACE5}"/>
                    </a:ext>
                  </a:extLst>
                </p:cNvPr>
                <p:cNvSpPr/>
                <p:nvPr/>
              </p:nvSpPr>
              <p:spPr>
                <a:xfrm>
                  <a:off x="9385119" y="5037224"/>
                  <a:ext cx="2073003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𝒓𝒆𝒎𝒂𝒊𝒏𝒅𝒆𝒓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𝒊𝒔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𝒃𝒊𝒕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𝟎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B5C72D4-197E-BDEE-9744-C7DEFF92A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119" y="5037224"/>
                  <a:ext cx="2073003" cy="338554"/>
                </a:xfrm>
                <a:prstGeom prst="rect">
                  <a:avLst/>
                </a:prstGeom>
                <a:blipFill>
                  <a:blip r:embed="rId33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FFE74C9-87F5-4B92-3515-32E5D7638987}"/>
                    </a:ext>
                  </a:extLst>
                </p:cNvPr>
                <p:cNvSpPr/>
                <p:nvPr/>
              </p:nvSpPr>
              <p:spPr>
                <a:xfrm>
                  <a:off x="38114" y="4537259"/>
                  <a:ext cx="238148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𝒔𝒉𝒊𝒇𝒕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𝒊𝒏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𝒂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𝒛𝒆𝒓𝒐</m:t>
                        </m:r>
                        <m:r>
                          <a:rPr lang="en-US" sz="2000" b="1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→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FFE74C9-87F5-4B92-3515-32E5D76389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4" y="4537259"/>
                  <a:ext cx="2381486" cy="400110"/>
                </a:xfrm>
                <a:prstGeom prst="rect">
                  <a:avLst/>
                </a:prstGeom>
                <a:blipFill>
                  <a:blip r:embed="rId34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48A0F66-D9C6-9804-3F90-813DFA83E819}"/>
              </a:ext>
            </a:extLst>
          </p:cNvPr>
          <p:cNvGrpSpPr/>
          <p:nvPr/>
        </p:nvGrpSpPr>
        <p:grpSpPr>
          <a:xfrm>
            <a:off x="2770758" y="3929845"/>
            <a:ext cx="6981447" cy="637569"/>
            <a:chOff x="2770758" y="3929845"/>
            <a:chExt cx="6981447" cy="637569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08D3AAA-1351-F51B-00E7-91F0FE655A46}"/>
                </a:ext>
              </a:extLst>
            </p:cNvPr>
            <p:cNvCxnSpPr/>
            <p:nvPr/>
          </p:nvCxnSpPr>
          <p:spPr>
            <a:xfrm>
              <a:off x="3625534" y="3929845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3F7FAC8-4690-323D-5B6C-BFD3559C23A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94" y="3941813"/>
              <a:ext cx="978011" cy="625601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AD1020-81C4-C379-62C4-5D01C0B3D707}"/>
                </a:ext>
              </a:extLst>
            </p:cNvPr>
            <p:cNvCxnSpPr/>
            <p:nvPr/>
          </p:nvCxnSpPr>
          <p:spPr>
            <a:xfrm>
              <a:off x="2770758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DB53BDA-1664-2897-5905-CCEE197CEB20}"/>
                </a:ext>
              </a:extLst>
            </p:cNvPr>
            <p:cNvCxnSpPr/>
            <p:nvPr/>
          </p:nvCxnSpPr>
          <p:spPr>
            <a:xfrm>
              <a:off x="4523303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85374EB-3A5E-1710-BF3C-36F511D25077}"/>
                </a:ext>
              </a:extLst>
            </p:cNvPr>
            <p:cNvCxnSpPr/>
            <p:nvPr/>
          </p:nvCxnSpPr>
          <p:spPr>
            <a:xfrm>
              <a:off x="5335756" y="3953100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A44485A-6A6F-DD09-A398-5EE31B1162B4}"/>
                </a:ext>
              </a:extLst>
            </p:cNvPr>
            <p:cNvCxnSpPr/>
            <p:nvPr/>
          </p:nvCxnSpPr>
          <p:spPr>
            <a:xfrm>
              <a:off x="6198919" y="3964567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A32B4F1-4E20-DA3D-5C86-1802C9759F03}"/>
                </a:ext>
              </a:extLst>
            </p:cNvPr>
            <p:cNvCxnSpPr/>
            <p:nvPr/>
          </p:nvCxnSpPr>
          <p:spPr>
            <a:xfrm>
              <a:off x="7056122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ADC4043C-C1FB-87F8-CDA4-3BB43C43244C}"/>
                </a:ext>
              </a:extLst>
            </p:cNvPr>
            <p:cNvCxnSpPr/>
            <p:nvPr/>
          </p:nvCxnSpPr>
          <p:spPr>
            <a:xfrm>
              <a:off x="7915350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A355A8F2-72E1-78BA-B2DF-F5B1D7A4928B}"/>
              </a:ext>
            </a:extLst>
          </p:cNvPr>
          <p:cNvGrpSpPr/>
          <p:nvPr/>
        </p:nvGrpSpPr>
        <p:grpSpPr>
          <a:xfrm>
            <a:off x="2721515" y="5005925"/>
            <a:ext cx="6981447" cy="637569"/>
            <a:chOff x="2770758" y="3929845"/>
            <a:chExt cx="6981447" cy="637569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6AE8C86-877C-CCA5-EFF5-46F775A9E40B}"/>
                </a:ext>
              </a:extLst>
            </p:cNvPr>
            <p:cNvCxnSpPr/>
            <p:nvPr/>
          </p:nvCxnSpPr>
          <p:spPr>
            <a:xfrm>
              <a:off x="3625534" y="3929845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F950D050-D50D-9019-334D-B21377D6CA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4194" y="3941813"/>
              <a:ext cx="978011" cy="625601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8B956D9-C3CE-2806-8BAA-9366A21BA4E6}"/>
                </a:ext>
              </a:extLst>
            </p:cNvPr>
            <p:cNvCxnSpPr/>
            <p:nvPr/>
          </p:nvCxnSpPr>
          <p:spPr>
            <a:xfrm>
              <a:off x="2770758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182EDF0D-6200-3A76-98BF-8D016AF6C822}"/>
                </a:ext>
              </a:extLst>
            </p:cNvPr>
            <p:cNvCxnSpPr/>
            <p:nvPr/>
          </p:nvCxnSpPr>
          <p:spPr>
            <a:xfrm>
              <a:off x="4523303" y="3941813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9CC2C9F5-8BF6-2BB4-37AE-3A255EE268EC}"/>
                </a:ext>
              </a:extLst>
            </p:cNvPr>
            <p:cNvCxnSpPr/>
            <p:nvPr/>
          </p:nvCxnSpPr>
          <p:spPr>
            <a:xfrm>
              <a:off x="5335756" y="3953100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701EF8A-605F-26CF-4F48-94BBD2C7B6EC}"/>
                </a:ext>
              </a:extLst>
            </p:cNvPr>
            <p:cNvCxnSpPr/>
            <p:nvPr/>
          </p:nvCxnSpPr>
          <p:spPr>
            <a:xfrm>
              <a:off x="6198919" y="3964567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3286500-CCFB-8EFC-73F7-490AF8832BE7}"/>
                </a:ext>
              </a:extLst>
            </p:cNvPr>
            <p:cNvCxnSpPr/>
            <p:nvPr/>
          </p:nvCxnSpPr>
          <p:spPr>
            <a:xfrm>
              <a:off x="7056122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2CF1C2B-7746-21DB-8E93-54B1436A3CE9}"/>
                </a:ext>
              </a:extLst>
            </p:cNvPr>
            <p:cNvCxnSpPr/>
            <p:nvPr/>
          </p:nvCxnSpPr>
          <p:spPr>
            <a:xfrm>
              <a:off x="7915350" y="3956992"/>
              <a:ext cx="443869" cy="584159"/>
            </a:xfrm>
            <a:prstGeom prst="straightConnector1">
              <a:avLst/>
            </a:prstGeom>
            <a:ln w="25400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5D82F2F-E16F-4A90-4FAA-D19263CD5B14}"/>
                  </a:ext>
                </a:extLst>
              </p:cNvPr>
              <p:cNvSpPr/>
              <p:nvPr/>
            </p:nvSpPr>
            <p:spPr>
              <a:xfrm>
                <a:off x="10436518" y="4615968"/>
                <a:ext cx="12939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𝟑𝟐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𝒃𝒂𝒔𝒆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5D82F2F-E16F-4A90-4FAA-D19263CD5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518" y="4615968"/>
                <a:ext cx="1293944" cy="338554"/>
              </a:xfrm>
              <a:prstGeom prst="rect">
                <a:avLst/>
              </a:prstGeom>
              <a:blipFill>
                <a:blip r:embed="rId3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54213DB-A331-6EB4-841B-7D964A0FDC83}"/>
                  </a:ext>
                </a:extLst>
              </p:cNvPr>
              <p:cNvSpPr/>
              <p:nvPr/>
            </p:nvSpPr>
            <p:spPr>
              <a:xfrm>
                <a:off x="10468580" y="5793001"/>
                <a:ext cx="12939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𝟏𝟔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𝒃𝒂𝒔𝒆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Helvetica Light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54213DB-A331-6EB4-841B-7D964A0FD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8580" y="5793001"/>
                <a:ext cx="1293944" cy="338554"/>
              </a:xfrm>
              <a:prstGeom prst="rect">
                <a:avLst/>
              </a:prstGeom>
              <a:blipFill>
                <a:blip r:embed="rId36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0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 animBg="1"/>
      <p:bldP spid="33" grpId="0" animBg="1"/>
      <p:bldP spid="42" grpId="0"/>
      <p:bldP spid="137" grpId="0"/>
      <p:bldP spid="1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Decimal to Unsigned Binary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860717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249/2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124/2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41444"/>
                <a:ext cx="11015133" cy="1253061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249(base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11111001 = (1x128) + (1x64) + (1x32) + (1x16) + (1x8) + 1 = 249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41444"/>
                <a:ext cx="11015133" cy="1253061"/>
              </a:xfrm>
              <a:blipFill>
                <a:blip r:embed="rId2"/>
                <a:stretch>
                  <a:fillRect l="-922" t="-1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95225" y="44597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97B3BDA-6033-2FEA-D2EC-1CC0D38A50B3}"/>
              </a:ext>
            </a:extLst>
          </p:cNvPr>
          <p:cNvSpPr/>
          <p:nvPr/>
        </p:nvSpPr>
        <p:spPr>
          <a:xfrm>
            <a:off x="7378995" y="1527350"/>
            <a:ext cx="318977" cy="329865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D75F4C-D697-DB46-8380-649913D51F2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883" y="1723572"/>
            <a:ext cx="5371395" cy="34068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Base conversion via a sequence of </a:t>
            </a:r>
            <a:r>
              <a:rPr lang="en-US" sz="2400" dirty="0">
                <a:solidFill>
                  <a:srgbClr val="0070C0"/>
                </a:solidFill>
              </a:rPr>
              <a:t>n multiplications </a:t>
            </a:r>
            <a:r>
              <a:rPr lang="en-US" sz="2400" dirty="0">
                <a:solidFill>
                  <a:srgbClr val="FF0000"/>
                </a:solidFill>
              </a:rPr>
              <a:t>(left shift)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3"/>
                </a:solidFill>
              </a:rPr>
              <a:t>n additions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>
                <a:solidFill>
                  <a:schemeClr val="accent1"/>
                </a:solidFill>
              </a:rPr>
              <a:t>1</a:t>
            </a:r>
            <a:r>
              <a:rPr lang="en-US" sz="2200" dirty="0">
                <a:solidFill>
                  <a:srgbClr val="2C895B"/>
                </a:solidFill>
              </a:rPr>
              <a:t>1</a:t>
            </a:r>
            <a:r>
              <a:rPr lang="en-US" sz="2200" dirty="0">
                <a:solidFill>
                  <a:schemeClr val="accent6"/>
                </a:solidFill>
              </a:rPr>
              <a:t> base 2 -&gt; ((</a:t>
            </a:r>
            <a:r>
              <a:rPr lang="en-US" sz="2200" dirty="0">
                <a:solidFill>
                  <a:srgbClr val="FF0000"/>
                </a:solidFill>
              </a:rPr>
              <a:t>1</a:t>
            </a:r>
            <a:r>
              <a:rPr lang="en-US" sz="2200" dirty="0">
                <a:solidFill>
                  <a:schemeClr val="accent6"/>
                </a:solidFill>
              </a:rPr>
              <a:t>x2 + </a:t>
            </a:r>
            <a:r>
              <a:rPr lang="en-US" sz="2200" dirty="0">
                <a:solidFill>
                  <a:schemeClr val="accent1"/>
                </a:solidFill>
              </a:rPr>
              <a:t>1) </a:t>
            </a:r>
            <a:r>
              <a:rPr lang="en-US" sz="2200" dirty="0">
                <a:solidFill>
                  <a:schemeClr val="accent6"/>
                </a:solidFill>
              </a:rPr>
              <a:t>x 2</a:t>
            </a:r>
            <a:r>
              <a:rPr lang="en-US" sz="2200" dirty="0">
                <a:solidFill>
                  <a:schemeClr val="accent1"/>
                </a:solidFill>
              </a:rPr>
              <a:t>) </a:t>
            </a:r>
            <a:r>
              <a:rPr lang="en-US" sz="2200" dirty="0">
                <a:solidFill>
                  <a:srgbClr val="2C895B"/>
                </a:solidFill>
              </a:rPr>
              <a:t>+ 1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Alternatively, you can memorize and use the positional weights to convert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371F6-A4F7-E242-989A-E259DBA3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70119"/>
            <a:ext cx="11741547" cy="427644"/>
          </a:xfrm>
        </p:spPr>
        <p:txBody>
          <a:bodyPr/>
          <a:lstStyle/>
          <a:p>
            <a:r>
              <a:rPr lang="en-US" dirty="0"/>
              <a:t>Left Bit Shift &amp; add:  Unsigned Binary to Unsigned Decimal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8C5B0-AEA4-1342-99A1-3B87337DA8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7FBBE31-713A-D0DF-9667-37B657E11823}"/>
              </a:ext>
            </a:extLst>
          </p:cNvPr>
          <p:cNvGrpSpPr/>
          <p:nvPr/>
        </p:nvGrpSpPr>
        <p:grpSpPr>
          <a:xfrm>
            <a:off x="6512567" y="845141"/>
            <a:ext cx="5415211" cy="825832"/>
            <a:chOff x="2884615" y="685382"/>
            <a:chExt cx="5415211" cy="825832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8C7DAEB-5FDC-5AA9-1288-2D706CDF53AD}"/>
                </a:ext>
              </a:extLst>
            </p:cNvPr>
            <p:cNvGrpSpPr/>
            <p:nvPr/>
          </p:nvGrpSpPr>
          <p:grpSpPr>
            <a:xfrm>
              <a:off x="4042413" y="685382"/>
              <a:ext cx="4257413" cy="825832"/>
              <a:chOff x="4042413" y="685382"/>
              <a:chExt cx="4257413" cy="8258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E8CE56-C1CB-FF83-7BF7-9ED81E0D85EF}"/>
                  </a:ext>
                </a:extLst>
              </p:cNvPr>
              <p:cNvSpPr txBox="1"/>
              <p:nvPr/>
            </p:nvSpPr>
            <p:spPr>
              <a:xfrm>
                <a:off x="7653304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3EB27B-8917-A29F-1362-59DC7A4398E7}"/>
                  </a:ext>
                </a:extLst>
              </p:cNvPr>
              <p:cNvSpPr txBox="1"/>
              <p:nvPr/>
            </p:nvSpPr>
            <p:spPr>
              <a:xfrm>
                <a:off x="4231581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238CF9-A635-F8FF-49DD-C89DD32881B9}"/>
                  </a:ext>
                </a:extLst>
              </p:cNvPr>
              <p:cNvSpPr txBox="1"/>
              <p:nvPr/>
            </p:nvSpPr>
            <p:spPr>
              <a:xfrm>
                <a:off x="5087012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9D61F7-08BF-5908-B2EE-39BB87F61DB3}"/>
                  </a:ext>
                </a:extLst>
              </p:cNvPr>
              <p:cNvSpPr txBox="1"/>
              <p:nvPr/>
            </p:nvSpPr>
            <p:spPr>
              <a:xfrm>
                <a:off x="5942443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A0E1D7-4746-E25D-195B-877C5C6DF7A0}"/>
                  </a:ext>
                </a:extLst>
              </p:cNvPr>
              <p:cNvSpPr txBox="1"/>
              <p:nvPr/>
            </p:nvSpPr>
            <p:spPr>
              <a:xfrm>
                <a:off x="6797874" y="685382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F1F3007-0D77-D2BE-8D90-A06AAA5921AF}"/>
                      </a:ext>
                    </a:extLst>
                  </p:cNvPr>
                  <p:cNvSpPr/>
                  <p:nvPr/>
                </p:nvSpPr>
                <p:spPr>
                  <a:xfrm>
                    <a:off x="7520125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6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F1F3007-0D77-D2BE-8D90-A06AAA5921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20125" y="1172660"/>
                    <a:ext cx="779701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A120D01-E486-8C30-ACB5-6FE6A17CADA9}"/>
                      </a:ext>
                    </a:extLst>
                  </p:cNvPr>
                  <p:cNvSpPr/>
                  <p:nvPr/>
                </p:nvSpPr>
                <p:spPr>
                  <a:xfrm>
                    <a:off x="6653431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A120D01-E486-8C30-ACB5-6FE6A17CAD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53431" y="1172660"/>
                    <a:ext cx="779701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7E90021-4184-B2E6-95F1-F211A8F67F1F}"/>
                      </a:ext>
                    </a:extLst>
                  </p:cNvPr>
                  <p:cNvSpPr/>
                  <p:nvPr/>
                </p:nvSpPr>
                <p:spPr>
                  <a:xfrm>
                    <a:off x="5782320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𝟒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7E90021-4184-B2E6-95F1-F211A8F67F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2320" y="1172660"/>
                    <a:ext cx="779701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3F6BD33-D2E1-C308-93D8-6D2E7323CD72}"/>
                      </a:ext>
                    </a:extLst>
                  </p:cNvPr>
                  <p:cNvSpPr/>
                  <p:nvPr/>
                </p:nvSpPr>
                <p:spPr>
                  <a:xfrm>
                    <a:off x="4941211" y="1172660"/>
                    <a:ext cx="779701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𝟖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3F6BD33-D2E1-C308-93D8-6D2E7323CD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1211" y="1172660"/>
                    <a:ext cx="779701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0C86E90-AE7C-4BFF-5A9A-A3C7A2FEA9E2}"/>
                      </a:ext>
                    </a:extLst>
                  </p:cNvPr>
                  <p:cNvSpPr/>
                  <p:nvPr/>
                </p:nvSpPr>
                <p:spPr>
                  <a:xfrm>
                    <a:off x="4042413" y="1172660"/>
                    <a:ext cx="903132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∗</m:t>
                          </m:r>
                          <m:r>
                            <a:rPr lang="en-US" sz="16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Light"/>
                            </a:rPr>
                            <m:t>𝟏𝟔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0C86E90-AE7C-4BFF-5A9A-A3C7A2FEA9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2413" y="1172660"/>
                    <a:ext cx="903132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9329CB-58E5-0D9C-FF3B-126EEA58D264}"/>
                    </a:ext>
                  </a:extLst>
                </p:cNvPr>
                <p:cNvSpPr/>
                <p:nvPr/>
              </p:nvSpPr>
              <p:spPr>
                <a:xfrm>
                  <a:off x="2884615" y="804644"/>
                  <a:ext cx="129394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𝟐𝟗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𝒃𝒂𝒔𝒆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𝟏𝟎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9329CB-58E5-0D9C-FF3B-126EEA58D2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615" y="804644"/>
                  <a:ext cx="1293944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4D44B3-21CD-48C3-F12D-1806EEA3E66D}"/>
              </a:ext>
            </a:extLst>
          </p:cNvPr>
          <p:cNvGrpSpPr/>
          <p:nvPr/>
        </p:nvGrpSpPr>
        <p:grpSpPr>
          <a:xfrm>
            <a:off x="6338288" y="1720718"/>
            <a:ext cx="5398956" cy="933430"/>
            <a:chOff x="2664153" y="1680855"/>
            <a:chExt cx="5398956" cy="9334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BDF256-4A1C-251E-CC61-9648AB9A824D}"/>
                </a:ext>
              </a:extLst>
            </p:cNvPr>
            <p:cNvSpPr txBox="1"/>
            <p:nvPr/>
          </p:nvSpPr>
          <p:spPr>
            <a:xfrm>
              <a:off x="6754506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600114-E31F-58E0-720F-F369346998E8}"/>
                </a:ext>
              </a:extLst>
            </p:cNvPr>
            <p:cNvSpPr txBox="1"/>
            <p:nvPr/>
          </p:nvSpPr>
          <p:spPr>
            <a:xfrm>
              <a:off x="4188214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748BE-D98B-FAC9-2878-1593027B9753}"/>
                </a:ext>
              </a:extLst>
            </p:cNvPr>
            <p:cNvSpPr txBox="1"/>
            <p:nvPr/>
          </p:nvSpPr>
          <p:spPr>
            <a:xfrm>
              <a:off x="5043645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10A8F8-9F7B-96DD-C1D4-4B951A2B3B30}"/>
                </a:ext>
              </a:extLst>
            </p:cNvPr>
            <p:cNvSpPr txBox="1"/>
            <p:nvPr/>
          </p:nvSpPr>
          <p:spPr>
            <a:xfrm>
              <a:off x="5899076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E2EFFCF-FB2C-59D0-3FC3-50C8F44159D3}"/>
                    </a:ext>
                  </a:extLst>
                </p:cNvPr>
                <p:cNvSpPr/>
                <p:nvPr/>
              </p:nvSpPr>
              <p:spPr>
                <a:xfrm>
                  <a:off x="6727343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E2EFFCF-FB2C-59D0-3FC3-50C8F4415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7343" y="2184404"/>
                  <a:ext cx="465704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32D58B1-C8DA-8A8A-2462-B3D784487786}"/>
                    </a:ext>
                  </a:extLst>
                </p:cNvPr>
                <p:cNvSpPr/>
                <p:nvPr/>
              </p:nvSpPr>
              <p:spPr>
                <a:xfrm>
                  <a:off x="5860649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32D58B1-C8DA-8A8A-2462-B3D7844877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0649" y="2184404"/>
                  <a:ext cx="465704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3AB368-DA15-8711-5D8F-41166AD3857D}"/>
                    </a:ext>
                  </a:extLst>
                </p:cNvPr>
                <p:cNvSpPr/>
                <p:nvPr/>
              </p:nvSpPr>
              <p:spPr>
                <a:xfrm>
                  <a:off x="4989538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3AB368-DA15-8711-5D8F-41166AD385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538" y="2184404"/>
                  <a:ext cx="465704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DB39CA9-C988-4B35-CF10-633B7BF65B9E}"/>
                    </a:ext>
                  </a:extLst>
                </p:cNvPr>
                <p:cNvSpPr/>
                <p:nvPr/>
              </p:nvSpPr>
              <p:spPr>
                <a:xfrm>
                  <a:off x="4148429" y="2184404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DB39CA9-C988-4B35-CF10-633B7BF65B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429" y="2184404"/>
                  <a:ext cx="465704" cy="338554"/>
                </a:xfrm>
                <a:prstGeom prst="rect">
                  <a:avLst/>
                </a:prstGeom>
                <a:blipFill>
                  <a:blip r:embed="rId1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ED1BE5-9C68-A46A-B2CB-62547F6B6116}"/>
                </a:ext>
              </a:extLst>
            </p:cNvPr>
            <p:cNvSpPr txBox="1"/>
            <p:nvPr/>
          </p:nvSpPr>
          <p:spPr>
            <a:xfrm>
              <a:off x="7663641" y="1736882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492544-47F3-3306-0880-856D725B5A7D}"/>
                </a:ext>
              </a:extLst>
            </p:cNvPr>
            <p:cNvSpPr txBox="1"/>
            <p:nvPr/>
          </p:nvSpPr>
          <p:spPr>
            <a:xfrm>
              <a:off x="3028614" y="1747433"/>
              <a:ext cx="39946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47139D-5282-AB72-58AA-170B4BF61D51}"/>
                </a:ext>
              </a:extLst>
            </p:cNvPr>
            <p:cNvSpPr txBox="1"/>
            <p:nvPr/>
          </p:nvSpPr>
          <p:spPr>
            <a:xfrm>
              <a:off x="3589473" y="1736882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CBC82B-74C8-B07F-A426-D67598BA7CC6}"/>
                </a:ext>
              </a:extLst>
            </p:cNvPr>
            <p:cNvSpPr txBox="1"/>
            <p:nvPr/>
          </p:nvSpPr>
          <p:spPr>
            <a:xfrm>
              <a:off x="2664153" y="1680855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E544BD-ED5B-C936-B033-57D8790E423F}"/>
                </a:ext>
              </a:extLst>
            </p:cNvPr>
            <p:cNvSpPr txBox="1"/>
            <p:nvPr/>
          </p:nvSpPr>
          <p:spPr>
            <a:xfrm>
              <a:off x="4600989" y="1709799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A0A83F0-8998-9145-7EE0-0BEA8BA9A08F}"/>
                    </a:ext>
                  </a:extLst>
                </p:cNvPr>
                <p:cNvSpPr/>
                <p:nvPr/>
              </p:nvSpPr>
              <p:spPr>
                <a:xfrm>
                  <a:off x="2995496" y="2275731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A0A83F0-8998-9145-7EE0-0BEA8BA9A0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496" y="2275731"/>
                  <a:ext cx="529312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7513989-A6FB-95FE-8A3B-B23C4A543A1B}"/>
              </a:ext>
            </a:extLst>
          </p:cNvPr>
          <p:cNvGrpSpPr/>
          <p:nvPr/>
        </p:nvGrpSpPr>
        <p:grpSpPr>
          <a:xfrm>
            <a:off x="6360121" y="2701418"/>
            <a:ext cx="5398956" cy="814337"/>
            <a:chOff x="2664153" y="2713399"/>
            <a:chExt cx="5398956" cy="81433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0A951A-5594-1238-355A-3E0E5AC6B5E0}"/>
                </a:ext>
              </a:extLst>
            </p:cNvPr>
            <p:cNvSpPr txBox="1"/>
            <p:nvPr/>
          </p:nvSpPr>
          <p:spPr>
            <a:xfrm>
              <a:off x="5974553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6C698D-4C5D-EB22-1A10-EF3145F5C422}"/>
                </a:ext>
              </a:extLst>
            </p:cNvPr>
            <p:cNvSpPr txBox="1"/>
            <p:nvPr/>
          </p:nvSpPr>
          <p:spPr>
            <a:xfrm>
              <a:off x="4171092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2C895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4E06AE-CF35-6861-E7A7-E0F6520A42FE}"/>
                </a:ext>
              </a:extLst>
            </p:cNvPr>
            <p:cNvSpPr txBox="1"/>
            <p:nvPr/>
          </p:nvSpPr>
          <p:spPr>
            <a:xfrm>
              <a:off x="6800516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597366-DC58-25B0-73E8-0D53E14E7925}"/>
                    </a:ext>
                  </a:extLst>
                </p:cNvPr>
                <p:cNvSpPr/>
                <p:nvPr/>
              </p:nvSpPr>
              <p:spPr>
                <a:xfrm>
                  <a:off x="5908317" y="3189182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597366-DC58-25B0-73E8-0D53E14E7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8317" y="3189182"/>
                  <a:ext cx="465704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EA378E6-9C36-28AC-B266-6223223BC0F4}"/>
                    </a:ext>
                  </a:extLst>
                </p:cNvPr>
                <p:cNvSpPr/>
                <p:nvPr/>
              </p:nvSpPr>
              <p:spPr>
                <a:xfrm>
                  <a:off x="5074019" y="3176841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EA378E6-9C36-28AC-B266-6223223BC0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019" y="3176841"/>
                  <a:ext cx="465704" cy="338554"/>
                </a:xfrm>
                <a:prstGeom prst="rect">
                  <a:avLst/>
                </a:prstGeom>
                <a:blipFill>
                  <a:blip r:embed="rId1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2157B5-AA1C-9B3C-9611-B5384316FC03}"/>
                    </a:ext>
                  </a:extLst>
                </p:cNvPr>
                <p:cNvSpPr/>
                <p:nvPr/>
              </p:nvSpPr>
              <p:spPr>
                <a:xfrm>
                  <a:off x="4152271" y="3178631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42157B5-AA1C-9B3C-9611-B5384316FC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2271" y="3178631"/>
                  <a:ext cx="465704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F917F0-2F11-2DA8-0AC7-E20AC2E63562}"/>
                </a:ext>
              </a:extLst>
            </p:cNvPr>
            <p:cNvSpPr txBox="1"/>
            <p:nvPr/>
          </p:nvSpPr>
          <p:spPr>
            <a:xfrm>
              <a:off x="7663641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B80C2FC-4BB4-5691-EAB7-125637A47284}"/>
                </a:ext>
              </a:extLst>
            </p:cNvPr>
            <p:cNvSpPr txBox="1"/>
            <p:nvPr/>
          </p:nvSpPr>
          <p:spPr>
            <a:xfrm>
              <a:off x="3028614" y="2725054"/>
              <a:ext cx="399468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F7232-3086-7AEE-A027-598D6EB599B3}"/>
                </a:ext>
              </a:extLst>
            </p:cNvPr>
            <p:cNvSpPr txBox="1"/>
            <p:nvPr/>
          </p:nvSpPr>
          <p:spPr>
            <a:xfrm>
              <a:off x="3589473" y="2774679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6AAC0C-8FF4-9C9A-4D33-0AFBBA20CE8F}"/>
                </a:ext>
              </a:extLst>
            </p:cNvPr>
            <p:cNvSpPr txBox="1"/>
            <p:nvPr/>
          </p:nvSpPr>
          <p:spPr>
            <a:xfrm>
              <a:off x="2664153" y="2713399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1875D8-89DD-EE90-39A8-E9F15D2CD374}"/>
                </a:ext>
              </a:extLst>
            </p:cNvPr>
            <p:cNvSpPr txBox="1"/>
            <p:nvPr/>
          </p:nvSpPr>
          <p:spPr>
            <a:xfrm>
              <a:off x="4600989" y="2742343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9B78B1-7BC7-22E3-3356-0F3B23F8E973}"/>
                </a:ext>
              </a:extLst>
            </p:cNvPr>
            <p:cNvSpPr txBox="1"/>
            <p:nvPr/>
          </p:nvSpPr>
          <p:spPr>
            <a:xfrm>
              <a:off x="5107137" y="272505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F57893D-AB15-DF8E-56F1-35A219C58F62}"/>
                    </a:ext>
                  </a:extLst>
                </p:cNvPr>
                <p:cNvSpPr/>
                <p:nvPr/>
              </p:nvSpPr>
              <p:spPr>
                <a:xfrm>
                  <a:off x="2929398" y="3189182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7F57893D-AB15-DF8E-56F1-35A219C58F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9398" y="3189182"/>
                  <a:ext cx="529312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030781C-5565-D14E-230B-BDC910620979}"/>
              </a:ext>
            </a:extLst>
          </p:cNvPr>
          <p:cNvGrpSpPr/>
          <p:nvPr/>
        </p:nvGrpSpPr>
        <p:grpSpPr>
          <a:xfrm>
            <a:off x="6386625" y="3582220"/>
            <a:ext cx="5398956" cy="866093"/>
            <a:chOff x="2758673" y="3276688"/>
            <a:chExt cx="5398956" cy="866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C483DE7-E0BC-971D-DE6B-A77389CA70D6}"/>
                    </a:ext>
                  </a:extLst>
                </p:cNvPr>
                <p:cNvSpPr/>
                <p:nvPr/>
              </p:nvSpPr>
              <p:spPr>
                <a:xfrm>
                  <a:off x="5130556" y="3793676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C483DE7-E0BC-971D-DE6B-A77389CA70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556" y="3793676"/>
                  <a:ext cx="465704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E610F12-8F82-81A6-6EFB-7E6B3BCFD9B4}"/>
                    </a:ext>
                  </a:extLst>
                </p:cNvPr>
                <p:cNvSpPr/>
                <p:nvPr/>
              </p:nvSpPr>
              <p:spPr>
                <a:xfrm>
                  <a:off x="4231758" y="3804227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E610F12-8F82-81A6-6EFB-7E6B3BCFD9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758" y="3804227"/>
                  <a:ext cx="465704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E05448A-F7AB-5B5D-B8EA-8A134DE2AEEC}"/>
                    </a:ext>
                  </a:extLst>
                </p:cNvPr>
                <p:cNvSpPr/>
                <p:nvPr/>
              </p:nvSpPr>
              <p:spPr>
                <a:xfrm>
                  <a:off x="2972942" y="3804227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E05448A-F7AB-5B5D-B8EA-8A134DE2AE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942" y="3804227"/>
                  <a:ext cx="529312" cy="338554"/>
                </a:xfrm>
                <a:prstGeom prst="rect">
                  <a:avLst/>
                </a:prstGeom>
                <a:blipFill>
                  <a:blip r:embed="rId20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25FCBBC-E757-49CA-74F7-5FF5B0BBCB93}"/>
                </a:ext>
              </a:extLst>
            </p:cNvPr>
            <p:cNvGrpSpPr/>
            <p:nvPr/>
          </p:nvGrpSpPr>
          <p:grpSpPr>
            <a:xfrm>
              <a:off x="2758673" y="3276688"/>
              <a:ext cx="5398956" cy="584500"/>
              <a:chOff x="2664153" y="3659949"/>
              <a:chExt cx="5398956" cy="58450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DFAE14-39D3-6FA4-4016-46A93DC555D9}"/>
                  </a:ext>
                </a:extLst>
              </p:cNvPr>
              <p:cNvSpPr txBox="1"/>
              <p:nvPr/>
            </p:nvSpPr>
            <p:spPr>
              <a:xfrm>
                <a:off x="5043645" y="3688893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A48D23C-8C44-786E-6967-6148FB33AD36}"/>
                  </a:ext>
                </a:extLst>
              </p:cNvPr>
              <p:cNvSpPr txBox="1"/>
              <p:nvPr/>
            </p:nvSpPr>
            <p:spPr>
              <a:xfrm>
                <a:off x="6800516" y="3671604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C9C08B-44A1-8F6E-595F-A038A45A4375}"/>
                  </a:ext>
                </a:extLst>
              </p:cNvPr>
              <p:cNvSpPr txBox="1"/>
              <p:nvPr/>
            </p:nvSpPr>
            <p:spPr>
              <a:xfrm>
                <a:off x="7663641" y="3671604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938B084-EE6F-9481-542E-EE93BF870D4B}"/>
                  </a:ext>
                </a:extLst>
              </p:cNvPr>
              <p:cNvSpPr txBox="1"/>
              <p:nvPr/>
            </p:nvSpPr>
            <p:spPr>
              <a:xfrm>
                <a:off x="3028614" y="3671604"/>
                <a:ext cx="399468" cy="523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64F809-548B-0685-52CD-F7937DA8C8DA}"/>
                  </a:ext>
                </a:extLst>
              </p:cNvPr>
              <p:cNvSpPr txBox="1"/>
              <p:nvPr/>
            </p:nvSpPr>
            <p:spPr>
              <a:xfrm>
                <a:off x="3589473" y="3721229"/>
                <a:ext cx="3946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+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589DAD2-CB8A-2791-B800-1FDE0F2AF2BE}"/>
                  </a:ext>
                </a:extLst>
              </p:cNvPr>
              <p:cNvSpPr txBox="1"/>
              <p:nvPr/>
            </p:nvSpPr>
            <p:spPr>
              <a:xfrm>
                <a:off x="2664153" y="3659949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(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E533495-6E18-CC82-3AF8-F5EE756BB372}"/>
                  </a:ext>
                </a:extLst>
              </p:cNvPr>
              <p:cNvSpPr txBox="1"/>
              <p:nvPr/>
            </p:nvSpPr>
            <p:spPr>
              <a:xfrm>
                <a:off x="4600989" y="3688893"/>
                <a:ext cx="304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52871D2-1579-83EB-DEEF-2D3FB377EB13}"/>
                  </a:ext>
                </a:extLst>
              </p:cNvPr>
              <p:cNvSpPr txBox="1"/>
              <p:nvPr/>
            </p:nvSpPr>
            <p:spPr>
              <a:xfrm>
                <a:off x="4161928" y="3679340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3D3AD2E-5362-2F00-6211-FAB3EAA5B78D}"/>
                  </a:ext>
                </a:extLst>
              </p:cNvPr>
              <p:cNvSpPr txBox="1"/>
              <p:nvPr/>
            </p:nvSpPr>
            <p:spPr>
              <a:xfrm>
                <a:off x="5932311" y="3688893"/>
                <a:ext cx="399468" cy="5232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BEC6AB8-CC70-9493-7180-649C7DD34367}"/>
              </a:ext>
            </a:extLst>
          </p:cNvPr>
          <p:cNvGrpSpPr/>
          <p:nvPr/>
        </p:nvGrpSpPr>
        <p:grpSpPr>
          <a:xfrm>
            <a:off x="6377279" y="4460977"/>
            <a:ext cx="5398956" cy="911374"/>
            <a:chOff x="2575758" y="4632139"/>
            <a:chExt cx="5398956" cy="91137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938243A-A3F6-09C7-F0E8-0FF78F3F119F}"/>
                </a:ext>
              </a:extLst>
            </p:cNvPr>
            <p:cNvSpPr txBox="1"/>
            <p:nvPr/>
          </p:nvSpPr>
          <p:spPr>
            <a:xfrm>
              <a:off x="4107550" y="467590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004A98-271D-3707-1C51-B5C062F4C5AF}"/>
                </a:ext>
              </a:extLst>
            </p:cNvPr>
            <p:cNvSpPr txBox="1"/>
            <p:nvPr/>
          </p:nvSpPr>
          <p:spPr>
            <a:xfrm>
              <a:off x="6712121" y="464379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1FE3A17-B310-1FDE-38C7-50BA4304D376}"/>
                    </a:ext>
                  </a:extLst>
                </p:cNvPr>
                <p:cNvSpPr/>
                <p:nvPr/>
              </p:nvSpPr>
              <p:spPr>
                <a:xfrm>
                  <a:off x="4073299" y="5204959"/>
                  <a:ext cx="46570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1FE3A17-B310-1FDE-38C7-50BA4304D3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299" y="5204959"/>
                  <a:ext cx="465704" cy="338554"/>
                </a:xfrm>
                <a:prstGeom prst="rect">
                  <a:avLst/>
                </a:prstGeom>
                <a:blipFill>
                  <a:blip r:embed="rId21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54972FB-FB30-E469-DBD3-A7C7B0D34B85}"/>
                </a:ext>
              </a:extLst>
            </p:cNvPr>
            <p:cNvSpPr txBox="1"/>
            <p:nvPr/>
          </p:nvSpPr>
          <p:spPr>
            <a:xfrm>
              <a:off x="7575246" y="464379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9D60745-3BDE-88FB-4E3B-865A860E4EFF}"/>
                </a:ext>
              </a:extLst>
            </p:cNvPr>
            <p:cNvSpPr txBox="1"/>
            <p:nvPr/>
          </p:nvSpPr>
          <p:spPr>
            <a:xfrm>
              <a:off x="2940219" y="4643794"/>
              <a:ext cx="614271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59744EC-B8E0-A0A0-7168-277ADC207232}"/>
                </a:ext>
              </a:extLst>
            </p:cNvPr>
            <p:cNvSpPr txBox="1"/>
            <p:nvPr/>
          </p:nvSpPr>
          <p:spPr>
            <a:xfrm>
              <a:off x="3501078" y="4693419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30A4D8E-3A5D-EC67-462B-8D3D4DFCD8BE}"/>
                </a:ext>
              </a:extLst>
            </p:cNvPr>
            <p:cNvSpPr txBox="1"/>
            <p:nvPr/>
          </p:nvSpPr>
          <p:spPr>
            <a:xfrm>
              <a:off x="2575758" y="4632139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C36340E-9A06-6012-8815-18E305CB1A82}"/>
                </a:ext>
              </a:extLst>
            </p:cNvPr>
            <p:cNvSpPr txBox="1"/>
            <p:nvPr/>
          </p:nvSpPr>
          <p:spPr>
            <a:xfrm>
              <a:off x="4512594" y="4661083"/>
              <a:ext cx="304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17D8D09-E68A-D57B-92A6-FAAC32A65809}"/>
                </a:ext>
              </a:extLst>
            </p:cNvPr>
            <p:cNvSpPr txBox="1"/>
            <p:nvPr/>
          </p:nvSpPr>
          <p:spPr>
            <a:xfrm>
              <a:off x="5010346" y="4691421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4F5A53A-E21F-4986-DF97-4F076B52E01F}"/>
                    </a:ext>
                  </a:extLst>
                </p:cNvPr>
                <p:cNvSpPr/>
                <p:nvPr/>
              </p:nvSpPr>
              <p:spPr>
                <a:xfrm>
                  <a:off x="2787995" y="5134426"/>
                  <a:ext cx="52931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𝒙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4F5A53A-E21F-4986-DF97-4F076B52E0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995" y="5134426"/>
                  <a:ext cx="529312" cy="338554"/>
                </a:xfrm>
                <a:prstGeom prst="rect">
                  <a:avLst/>
                </a:prstGeom>
                <a:blipFill>
                  <a:blip r:embed="rId22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4E2F537-0BC9-362F-C2E2-DD00D874D203}"/>
                </a:ext>
              </a:extLst>
            </p:cNvPr>
            <p:cNvSpPr txBox="1"/>
            <p:nvPr/>
          </p:nvSpPr>
          <p:spPr>
            <a:xfrm>
              <a:off x="5843916" y="4661083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8E605E-DB2C-836F-FCC9-91B4105F52CE}"/>
              </a:ext>
            </a:extLst>
          </p:cNvPr>
          <p:cNvGrpSpPr/>
          <p:nvPr/>
        </p:nvGrpSpPr>
        <p:grpSpPr>
          <a:xfrm>
            <a:off x="6665013" y="5445484"/>
            <a:ext cx="5034495" cy="572845"/>
            <a:chOff x="2828880" y="5710687"/>
            <a:chExt cx="5034495" cy="57284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5F794EC-C33C-C23A-2AAE-0DCE038C2149}"/>
                </a:ext>
              </a:extLst>
            </p:cNvPr>
            <p:cNvSpPr txBox="1"/>
            <p:nvPr/>
          </p:nvSpPr>
          <p:spPr>
            <a:xfrm>
              <a:off x="3996211" y="5742796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D841BC6-0134-19E5-7003-64CBB6AA12E7}"/>
                </a:ext>
              </a:extLst>
            </p:cNvPr>
            <p:cNvSpPr txBox="1"/>
            <p:nvPr/>
          </p:nvSpPr>
          <p:spPr>
            <a:xfrm>
              <a:off x="6600782" y="5710687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23385F-F772-CB00-9A57-D03E4C3D601F}"/>
                </a:ext>
              </a:extLst>
            </p:cNvPr>
            <p:cNvSpPr txBox="1"/>
            <p:nvPr/>
          </p:nvSpPr>
          <p:spPr>
            <a:xfrm>
              <a:off x="7463907" y="5710687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A4F3250-9431-1E8D-4B42-B2F7680DA2D7}"/>
                </a:ext>
              </a:extLst>
            </p:cNvPr>
            <p:cNvSpPr txBox="1"/>
            <p:nvPr/>
          </p:nvSpPr>
          <p:spPr>
            <a:xfrm>
              <a:off x="2828880" y="5710687"/>
              <a:ext cx="614271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29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04CDE2-A66C-745F-3DAB-57D3634E1825}"/>
                </a:ext>
              </a:extLst>
            </p:cNvPr>
            <p:cNvSpPr txBox="1"/>
            <p:nvPr/>
          </p:nvSpPr>
          <p:spPr>
            <a:xfrm>
              <a:off x="3389739" y="5760312"/>
              <a:ext cx="394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+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88957F-B4B5-F430-B566-907449D79596}"/>
                </a:ext>
              </a:extLst>
            </p:cNvPr>
            <p:cNvSpPr txBox="1"/>
            <p:nvPr/>
          </p:nvSpPr>
          <p:spPr>
            <a:xfrm>
              <a:off x="4899007" y="5758314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CE4330-DB48-9203-CC25-F306C1DF47CA}"/>
                </a:ext>
              </a:extLst>
            </p:cNvPr>
            <p:cNvSpPr txBox="1"/>
            <p:nvPr/>
          </p:nvSpPr>
          <p:spPr>
            <a:xfrm>
              <a:off x="5732577" y="5727976"/>
              <a:ext cx="399468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101" name="Content Placeholder 1">
            <a:extLst>
              <a:ext uri="{FF2B5EF4-FFF2-40B4-BE49-F238E27FC236}">
                <a16:creationId xmlns:a16="http://schemas.microsoft.com/office/drawing/2014/main" id="{75B748C2-5D77-963D-BEA2-ED8A73C1F18D}"/>
              </a:ext>
            </a:extLst>
          </p:cNvPr>
          <p:cNvSpPr txBox="1">
            <a:spLocks/>
          </p:cNvSpPr>
          <p:nvPr/>
        </p:nvSpPr>
        <p:spPr>
          <a:xfrm>
            <a:off x="886088" y="6057241"/>
            <a:ext cx="9082090" cy="660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70C0"/>
                </a:solidFill>
              </a:rPr>
              <a:t>1</a:t>
            </a:r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>
                <a:solidFill>
                  <a:srgbClr val="2C895B"/>
                </a:solidFill>
              </a:rPr>
              <a:t>1</a:t>
            </a:r>
            <a:r>
              <a:rPr lang="en-US" sz="2800" dirty="0">
                <a:solidFill>
                  <a:srgbClr val="7030A0"/>
                </a:solidFill>
              </a:rPr>
              <a:t>0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1 </a:t>
            </a:r>
            <a:r>
              <a:rPr lang="en-US" sz="1600" dirty="0"/>
              <a:t>base 2 </a:t>
            </a:r>
            <a:r>
              <a:rPr lang="en-US" sz="2400" dirty="0"/>
              <a:t>= (</a:t>
            </a:r>
            <a:r>
              <a:rPr lang="en-US" sz="2800" dirty="0">
                <a:solidFill>
                  <a:srgbClr val="0070C0"/>
                </a:solidFill>
              </a:rPr>
              <a:t>1</a:t>
            </a:r>
            <a:r>
              <a:rPr lang="en-US" sz="2400" dirty="0"/>
              <a:t> x 16) + (</a:t>
            </a:r>
            <a:r>
              <a:rPr lang="en-US" sz="2400" dirty="0">
                <a:solidFill>
                  <a:srgbClr val="FF0000"/>
                </a:solidFill>
              </a:rPr>
              <a:t>1 </a:t>
            </a:r>
            <a:r>
              <a:rPr lang="en-US" sz="2400" dirty="0"/>
              <a:t>x 8) + (</a:t>
            </a:r>
            <a:r>
              <a:rPr lang="en-US" sz="2400" dirty="0">
                <a:solidFill>
                  <a:srgbClr val="2C895B"/>
                </a:solidFill>
              </a:rPr>
              <a:t>1</a:t>
            </a:r>
            <a:r>
              <a:rPr lang="en-US" sz="2400" dirty="0"/>
              <a:t> x 4) + (</a:t>
            </a:r>
            <a:r>
              <a:rPr lang="en-US" sz="2400" dirty="0">
                <a:solidFill>
                  <a:srgbClr val="7030A0"/>
                </a:solidFill>
              </a:rPr>
              <a:t>0</a:t>
            </a:r>
            <a:r>
              <a:rPr lang="en-US" sz="2400" dirty="0"/>
              <a:t> x 2) + 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1 </a:t>
            </a:r>
            <a:r>
              <a:rPr lang="en-US" sz="2400" dirty="0"/>
              <a:t>x 1) = 29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8B43DF3-7151-FA75-8384-E16B937E1A52}"/>
              </a:ext>
            </a:extLst>
          </p:cNvPr>
          <p:cNvCxnSpPr>
            <a:cxnSpLocks/>
          </p:cNvCxnSpPr>
          <p:nvPr/>
        </p:nvCxnSpPr>
        <p:spPr>
          <a:xfrm flipH="1">
            <a:off x="7027818" y="1369321"/>
            <a:ext cx="839242" cy="495352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5E61E27-10C9-1671-54D4-CA2408B0FDDB}"/>
              </a:ext>
            </a:extLst>
          </p:cNvPr>
          <p:cNvCxnSpPr>
            <a:cxnSpLocks/>
          </p:cNvCxnSpPr>
          <p:nvPr/>
        </p:nvCxnSpPr>
        <p:spPr>
          <a:xfrm flipH="1">
            <a:off x="7087014" y="2157440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C295331-5B99-8077-2FE6-1B6BA8B61EE1}"/>
              </a:ext>
            </a:extLst>
          </p:cNvPr>
          <p:cNvCxnSpPr>
            <a:cxnSpLocks/>
          </p:cNvCxnSpPr>
          <p:nvPr/>
        </p:nvCxnSpPr>
        <p:spPr>
          <a:xfrm flipH="1">
            <a:off x="7081355" y="3132397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CB318D5-A8E6-D7D8-F505-BB2CC5E4BF6A}"/>
              </a:ext>
            </a:extLst>
          </p:cNvPr>
          <p:cNvCxnSpPr>
            <a:cxnSpLocks/>
          </p:cNvCxnSpPr>
          <p:nvPr/>
        </p:nvCxnSpPr>
        <p:spPr>
          <a:xfrm flipH="1">
            <a:off x="7107226" y="4006027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C85DD2D-401D-705D-AF5A-C36AE2908A26}"/>
              </a:ext>
            </a:extLst>
          </p:cNvPr>
          <p:cNvCxnSpPr>
            <a:cxnSpLocks/>
          </p:cNvCxnSpPr>
          <p:nvPr/>
        </p:nvCxnSpPr>
        <p:spPr>
          <a:xfrm flipH="1">
            <a:off x="7120714" y="4933456"/>
            <a:ext cx="360918" cy="558935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AE10DD5-E627-7460-9D76-372493B5245D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88007" y="1884466"/>
                <a:ext cx="5248511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 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𝑛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𝑁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−2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+…+ </m:t>
                      </m:r>
                      <m:sSup>
                        <m:sSup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1</m:t>
                          </m:r>
                        </m:sup>
                      </m:sSup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AE10DD5-E627-7460-9D76-372493B52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288007" y="1884466"/>
                <a:ext cx="5248511" cy="307777"/>
              </a:xfrm>
              <a:prstGeom prst="rect">
                <a:avLst/>
              </a:prstGeom>
              <a:blipFill>
                <a:blip r:embed="rId24"/>
                <a:stretch>
                  <a:fillRect t="-12000" b="-32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37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1" grpId="0" build="p" bldLvl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67967" y="723636"/>
            <a:ext cx="9735008" cy="54654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101</a:t>
            </a:r>
            <a:r>
              <a:rPr lang="en-US" sz="1400" b="1" dirty="0">
                <a:solidFill>
                  <a:srgbClr val="0070C0"/>
                </a:solidFill>
              </a:rPr>
              <a:t>(base 10) </a:t>
            </a:r>
            <a:r>
              <a:rPr lang="en-US" sz="2000" b="1" dirty="0">
                <a:solidFill>
                  <a:srgbClr val="0070C0"/>
                </a:solidFill>
              </a:rPr>
              <a:t>= (</a:t>
            </a: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x64) + (</a:t>
            </a:r>
            <a:r>
              <a:rPr lang="en-US" sz="2000" b="1" dirty="0">
                <a:solidFill>
                  <a:srgbClr val="7030A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x32) + (</a:t>
            </a:r>
            <a:r>
              <a:rPr lang="en-US" sz="2000" b="1" dirty="0">
                <a:solidFill>
                  <a:schemeClr val="accent1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x4) +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(checking the conversion)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71842"/>
            <a:ext cx="10515600" cy="493787"/>
          </a:xfrm>
        </p:spPr>
        <p:txBody>
          <a:bodyPr/>
          <a:lstStyle/>
          <a:p>
            <a:r>
              <a:rPr lang="en-US" dirty="0"/>
              <a:t>Unsigned Binary to Unsigned Decimal Conversion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2771169" y="886142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69" y="886142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EEA0CD6-381D-8B49-95B6-0C5CD1E0C34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46484"/>
              </p:ext>
            </p:extLst>
          </p:nvPr>
        </p:nvGraphicFramePr>
        <p:xfrm>
          <a:off x="1763862" y="1726809"/>
          <a:ext cx="8664276" cy="3832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0314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280695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272425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1850842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 (shift left)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371977" y="23010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367967" y="27416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367966" y="312732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367965" y="355398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367964" y="396452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367963" y="436633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367962" y="479245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367962" y="520332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A5997D-8305-D4A3-DDC1-B4043887BDBD}"/>
              </a:ext>
            </a:extLst>
          </p:cNvPr>
          <p:cNvCxnSpPr>
            <a:cxnSpLocks/>
          </p:cNvCxnSpPr>
          <p:nvPr/>
        </p:nvCxnSpPr>
        <p:spPr>
          <a:xfrm flipH="1">
            <a:off x="5024176" y="2301073"/>
            <a:ext cx="3516923" cy="4330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024176" y="2741630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024176" y="3167141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024176" y="3607698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024176" y="3995667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024176" y="4473766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024176" y="4882737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4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83409"/>
              </p:ext>
            </p:extLst>
          </p:nvPr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88353" cy="831517"/>
            <a:chOff x="7311190" y="5557147"/>
            <a:chExt cx="4288353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8835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77825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Example 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“carry” and “borrow” 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a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3103686" y="3224667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3103686" y="4067525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/>
          <p:nvPr/>
        </p:nvCxnSpPr>
        <p:spPr>
          <a:xfrm>
            <a:off x="3103686" y="4822293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167390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455266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6030459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588238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6784669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318056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3832631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120228" y="494282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7496793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6784669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ECAEA-0A54-E84A-A21B-E4177DF2C4BB}"/>
              </a:ext>
            </a:extLst>
          </p:cNvPr>
          <p:cNvSpPr txBox="1"/>
          <p:nvPr/>
        </p:nvSpPr>
        <p:spPr>
          <a:xfrm>
            <a:off x="5334923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0D910-1B41-D742-9FC8-3FBA434CE039}"/>
              </a:ext>
            </a:extLst>
          </p:cNvPr>
          <p:cNvSpPr txBox="1"/>
          <p:nvPr/>
        </p:nvSpPr>
        <p:spPr>
          <a:xfrm>
            <a:off x="3901015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6080820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614207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C2615C-B674-D842-A424-502F772532CE}"/>
              </a:ext>
            </a:extLst>
          </p:cNvPr>
          <p:cNvSpPr txBox="1"/>
          <p:nvPr/>
        </p:nvSpPr>
        <p:spPr>
          <a:xfrm>
            <a:off x="3128782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449631" y="263458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2045042" y="355969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69673" y="25844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926153" y="494282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9886256" y="331699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10014495" y="415985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9950375" y="4843103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9819040" y="5002715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212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2043329" y="160078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449631" y="243178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3901015" y="967051"/>
            <a:ext cx="544373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base10: (1 + 1 + 1 = 3)</a:t>
            </a:r>
          </a:p>
        </p:txBody>
      </p: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21" y="161835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995510" y="2259479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995510" y="3102337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/>
          <p:nvPr/>
        </p:nvCxnSpPr>
        <p:spPr>
          <a:xfrm>
            <a:off x="2995510" y="3857105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772055" y="258264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515314" y="166939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319541" y="3977640"/>
            <a:ext cx="220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difference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9778080" y="235181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9906319" y="31946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9842199" y="3877915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39F0892-744F-0441-AD67-EAF6ED470293}"/>
              </a:ext>
            </a:extLst>
          </p:cNvPr>
          <p:cNvSpPr txBox="1"/>
          <p:nvPr/>
        </p:nvSpPr>
        <p:spPr>
          <a:xfrm>
            <a:off x="9465173" y="258264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6EFBD9-3633-9F4B-AC37-DB10AB70AB5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A834B-00C8-7FE8-05C1-B645F0A7370B}"/>
              </a:ext>
            </a:extLst>
          </p:cNvPr>
          <p:cNvSpPr txBox="1"/>
          <p:nvPr/>
        </p:nvSpPr>
        <p:spPr>
          <a:xfrm>
            <a:off x="3505588" y="5177170"/>
            <a:ext cx="4942379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800" dirty="0">
                <a:solidFill>
                  <a:schemeClr val="tx2"/>
                </a:solidFill>
              </a:rPr>
              <a:t>1 - 1 = 0</a:t>
            </a:r>
          </a:p>
          <a:p>
            <a:r>
              <a:rPr lang="en-US" sz="2800" dirty="0">
                <a:solidFill>
                  <a:schemeClr val="tx2"/>
                </a:solidFill>
              </a:rPr>
              <a:t>10 - 1 = 1 base 10: (2 – 1 = 1)</a:t>
            </a:r>
          </a:p>
        </p:txBody>
      </p:sp>
    </p:spTree>
    <p:extLst>
      <p:ext uri="{BB962C8B-B14F-4D97-AF65-F5344CB8AC3E}">
        <p14:creationId xmlns:p14="http://schemas.microsoft.com/office/powerpoint/2010/main" val="69967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48419" y="555488"/>
                <a:ext cx="10890927" cy="622099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Decimal is base 10</a:t>
                </a:r>
              </a:p>
              <a:p>
                <a:pPr lvl="1"/>
                <a:r>
                  <a:rPr lang="en-US" sz="21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1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1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Characteristics 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Ten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symbols (Why?)</a:t>
                </a:r>
              </a:p>
              <a:p>
                <a:pPr marL="354012" lvl="1" indent="0">
                  <a:buNone/>
                </a:pPr>
                <a:r>
                  <a:rPr lang="en-US" sz="21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</a:t>
                </a:r>
                <a:endParaRPr lang="en-US" sz="2100" b="1" dirty="0"/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How do we represent larger numbers?</a:t>
                </a:r>
              </a:p>
              <a:p>
                <a:pPr lvl="1"/>
                <a:r>
                  <a:rPr lang="en-US" sz="2100" b="1" dirty="0">
                    <a:solidFill>
                      <a:srgbClr val="FF0000"/>
                    </a:solidFill>
                  </a:rPr>
                  <a:t>Large numbers are a sequence of digits</a:t>
                </a:r>
              </a:p>
              <a:p>
                <a:pPr lvl="1"/>
                <a:r>
                  <a:rPr lang="en-US" sz="2100" dirty="0">
                    <a:solidFill>
                      <a:schemeClr val="tx1">
                        <a:lumMod val="50000"/>
                      </a:schemeClr>
                    </a:solidFill>
                  </a:rPr>
                  <a:t>Each digit is one of the available symbols</a:t>
                </a:r>
              </a:p>
              <a:p>
                <a:pPr lvl="1"/>
                <a:r>
                  <a:rPr lang="en-US" sz="2100" dirty="0">
                    <a:solidFill>
                      <a:srgbClr val="0070C0"/>
                    </a:solidFill>
                  </a:rPr>
                  <a:t>n-digit numbers as coefficients in a polynomial </a:t>
                </a:r>
                <a:endParaRPr lang="en-US" sz="21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solidFill>
                      <a:srgbClr val="0070C0"/>
                    </a:solidFill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...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  =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  +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  +  ...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7030A0"/>
                    </a:solidFill>
                  </a:rPr>
                  <a:t> </a:t>
                </a:r>
                <a:r>
                  <a:rPr lang="en-US" sz="2200" dirty="0">
                    <a:solidFill>
                      <a:srgbClr val="C00000"/>
                    </a:solidFill>
                  </a:rPr>
                  <a:t>• 10   +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000" dirty="0">
                    <a:solidFill>
                      <a:schemeClr val="accent5"/>
                    </a:solidFill>
                  </a:rPr>
                  <a:t>Examples</a:t>
                </a:r>
              </a:p>
              <a:p>
                <a:pPr lvl="1"/>
                <a:r>
                  <a:rPr lang="en-US" sz="2000" dirty="0"/>
                  <a:t>7061 in decimal (base 10)</a:t>
                </a:r>
              </a:p>
              <a:p>
                <a:pPr lvl="1"/>
                <a:r>
                  <a:rPr lang="en-US" sz="2000" dirty="0">
                    <a:solidFill>
                      <a:srgbClr val="0070C0"/>
                    </a:solidFill>
                  </a:rPr>
                  <a:t>7061</a:t>
                </a:r>
                <a:r>
                  <a:rPr lang="en-US" sz="2000" baseline="-25000" dirty="0"/>
                  <a:t>10</a:t>
                </a:r>
                <a:r>
                  <a:rPr lang="en-US" sz="2000" dirty="0"/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7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000" dirty="0"/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/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6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/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10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48419" y="555488"/>
                <a:ext cx="10890927" cy="6220996"/>
              </a:xfrm>
              <a:blipFill>
                <a:blip r:embed="rId2"/>
                <a:stretch>
                  <a:fillRect l="-466" b="-122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0" y="81516"/>
            <a:ext cx="5699610" cy="497393"/>
          </a:xfrm>
        </p:spPr>
        <p:txBody>
          <a:bodyPr/>
          <a:lstStyle/>
          <a:p>
            <a:r>
              <a:rPr lang="en-US" dirty="0"/>
              <a:t>Review: Decimal Numbering</a:t>
            </a:r>
          </a:p>
        </p:txBody>
      </p:sp>
      <p:pic>
        <p:nvPicPr>
          <p:cNvPr id="1030" name="Picture 6" descr="Math Teachers Should Encourage Their Students to Count Using Their Fingers  in Class - The Atlantic">
            <a:extLst>
              <a:ext uri="{FF2B5EF4-FFF2-40B4-BE49-F238E27FC236}">
                <a16:creationId xmlns:a16="http://schemas.microsoft.com/office/drawing/2014/main" id="{98EB35E9-87F7-F046-83FF-B2529F10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316" y="187417"/>
            <a:ext cx="5776503" cy="32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1DA9B9-4614-7A45-A79A-CCDC431B62EE}"/>
              </a:ext>
            </a:extLst>
          </p:cNvPr>
          <p:cNvGrpSpPr/>
          <p:nvPr/>
        </p:nvGrpSpPr>
        <p:grpSpPr>
          <a:xfrm>
            <a:off x="5512405" y="4016085"/>
            <a:ext cx="1951360" cy="710675"/>
            <a:chOff x="5165592" y="3671341"/>
            <a:chExt cx="1951360" cy="7106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F51B6-CEF8-5C4A-9A74-8AB26CFB80A0}"/>
                </a:ext>
              </a:extLst>
            </p:cNvPr>
            <p:cNvSpPr txBox="1"/>
            <p:nvPr/>
          </p:nvSpPr>
          <p:spPr>
            <a:xfrm>
              <a:off x="5390725" y="3671341"/>
              <a:ext cx="150554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Digit position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58ED8FB-FE6C-4E42-8CBD-63E34D972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5592" y="4040673"/>
              <a:ext cx="279206" cy="3156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D992D7-6E51-F543-9B17-613A3D588843}"/>
                </a:ext>
              </a:extLst>
            </p:cNvPr>
            <p:cNvCxnSpPr>
              <a:cxnSpLocks/>
            </p:cNvCxnSpPr>
            <p:nvPr/>
          </p:nvCxnSpPr>
          <p:spPr>
            <a:xfrm>
              <a:off x="6896265" y="4095564"/>
              <a:ext cx="220687" cy="28645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47CFC-5CF4-9048-875A-D7C42263C498}"/>
              </a:ext>
            </a:extLst>
          </p:cNvPr>
          <p:cNvGrpSpPr/>
          <p:nvPr/>
        </p:nvGrpSpPr>
        <p:grpSpPr>
          <a:xfrm>
            <a:off x="4576232" y="4910796"/>
            <a:ext cx="2035299" cy="812061"/>
            <a:chOff x="4668464" y="4568506"/>
            <a:chExt cx="2035299" cy="81206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1E60B0-A568-974B-9885-C6A21A9C35E2}"/>
                </a:ext>
              </a:extLst>
            </p:cNvPr>
            <p:cNvSpPr txBox="1"/>
            <p:nvPr/>
          </p:nvSpPr>
          <p:spPr>
            <a:xfrm>
              <a:off x="4925683" y="5011235"/>
              <a:ext cx="1531188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symbol value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E06473-A694-2845-B652-7585989CB8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8464" y="4644215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2A15CBF-DCDD-8744-8C2D-EBEB6F326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6871" y="4568506"/>
              <a:ext cx="246892" cy="4427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7091622-B058-6847-8513-4FF08E75327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9080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62" y="29400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8 bits</a:t>
            </a:r>
            <a:br>
              <a:rPr lang="en-US" dirty="0"/>
            </a:br>
            <a:r>
              <a:rPr lang="en-US" dirty="0"/>
              <a:t>Build of previous slide – note warning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995510" y="2259479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995510" y="3102337"/>
            <a:ext cx="5715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0 0 1 1 0 0 1 1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/>
          <p:nvPr/>
        </p:nvCxnSpPr>
        <p:spPr>
          <a:xfrm>
            <a:off x="2995510" y="3857105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059214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347090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5922283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480062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6676493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209880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3724455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012052" y="397764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5129241" y="1662440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496520" y="2271340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772055" y="2582644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515314" y="166939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319541" y="3977640"/>
            <a:ext cx="220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difference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9778080" y="2351811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9906319" y="319466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51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9842199" y="3877915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9710864" y="4037527"/>
            <a:ext cx="9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4C35D0-DB42-6A40-AF59-6C21D1086E5D}"/>
              </a:ext>
            </a:extLst>
          </p:cNvPr>
          <p:cNvSpPr txBox="1"/>
          <p:nvPr/>
        </p:nvSpPr>
        <p:spPr>
          <a:xfrm>
            <a:off x="5222216" y="2265308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A089E0-1AE9-744F-AE31-F1361E8624F2}"/>
              </a:ext>
            </a:extLst>
          </p:cNvPr>
          <p:cNvSpPr txBox="1"/>
          <p:nvPr/>
        </p:nvSpPr>
        <p:spPr>
          <a:xfrm>
            <a:off x="5885012" y="1662440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890BB4-B901-A34B-B9A7-5C20536B3479}"/>
              </a:ext>
            </a:extLst>
          </p:cNvPr>
          <p:cNvSpPr txBox="1"/>
          <p:nvPr/>
        </p:nvSpPr>
        <p:spPr>
          <a:xfrm>
            <a:off x="5920996" y="2270522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FD9501-A541-834A-8E3E-0498E82635B7}"/>
              </a:ext>
            </a:extLst>
          </p:cNvPr>
          <p:cNvSpPr txBox="1"/>
          <p:nvPr/>
        </p:nvSpPr>
        <p:spPr>
          <a:xfrm>
            <a:off x="6625863" y="1662440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A02854-3EC4-874C-B8FA-03A55B36B5C9}"/>
              </a:ext>
            </a:extLst>
          </p:cNvPr>
          <p:cNvSpPr txBox="1"/>
          <p:nvPr/>
        </p:nvSpPr>
        <p:spPr>
          <a:xfrm>
            <a:off x="6631467" y="2256086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FE4B26-2EBE-2C49-92CC-E3E6CC1DB1C4}"/>
              </a:ext>
            </a:extLst>
          </p:cNvPr>
          <p:cNvSpPr txBox="1"/>
          <p:nvPr/>
        </p:nvSpPr>
        <p:spPr>
          <a:xfrm>
            <a:off x="7341938" y="1675562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DEB3A9-71B8-9F41-9273-7E297DA82D0A}"/>
              </a:ext>
            </a:extLst>
          </p:cNvPr>
          <p:cNvSpPr txBox="1"/>
          <p:nvPr/>
        </p:nvSpPr>
        <p:spPr>
          <a:xfrm>
            <a:off x="3012052" y="2262847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5C2020-611E-A245-8C93-B98449FBEA81}"/>
              </a:ext>
            </a:extLst>
          </p:cNvPr>
          <p:cNvSpPr txBox="1"/>
          <p:nvPr/>
        </p:nvSpPr>
        <p:spPr>
          <a:xfrm>
            <a:off x="3650847" y="1683653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3C4063-88C1-AA44-AF89-7387C3F75154}"/>
              </a:ext>
            </a:extLst>
          </p:cNvPr>
          <p:cNvSpPr txBox="1"/>
          <p:nvPr/>
        </p:nvSpPr>
        <p:spPr>
          <a:xfrm>
            <a:off x="3732871" y="2270522"/>
            <a:ext cx="55335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4A0C90-3954-8E43-A9D0-702BE24457C3}"/>
              </a:ext>
            </a:extLst>
          </p:cNvPr>
          <p:cNvSpPr txBox="1"/>
          <p:nvPr/>
        </p:nvSpPr>
        <p:spPr>
          <a:xfrm>
            <a:off x="4388208" y="1683653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F71711-2B18-0244-AA89-987CE04745B4}"/>
              </a:ext>
            </a:extLst>
          </p:cNvPr>
          <p:cNvSpPr txBox="1"/>
          <p:nvPr/>
        </p:nvSpPr>
        <p:spPr>
          <a:xfrm>
            <a:off x="8195334" y="4882289"/>
            <a:ext cx="382465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NOTICE</a:t>
            </a:r>
          </a:p>
          <a:p>
            <a:r>
              <a:rPr lang="en-US" dirty="0"/>
              <a:t>This slide is performing the Subtraction shown in the previous slide using PowerPoint builds </a:t>
            </a:r>
          </a:p>
          <a:p>
            <a:r>
              <a:rPr lang="en-US" dirty="0"/>
              <a:t>when this slide is viewed in a pdf it will look incorrect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35276C-3B95-FD4A-B4E1-6F98B958874D}"/>
              </a:ext>
            </a:extLst>
          </p:cNvPr>
          <p:cNvSpPr txBox="1"/>
          <p:nvPr/>
        </p:nvSpPr>
        <p:spPr>
          <a:xfrm>
            <a:off x="9401053" y="2570116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630C2E-DFB5-7740-8FCE-94DE677759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283BDF-A97B-AC99-1C96-09698327683D}"/>
              </a:ext>
            </a:extLst>
          </p:cNvPr>
          <p:cNvSpPr txBox="1"/>
          <p:nvPr/>
        </p:nvSpPr>
        <p:spPr>
          <a:xfrm>
            <a:off x="2958068" y="5066955"/>
            <a:ext cx="4942379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800" dirty="0">
                <a:solidFill>
                  <a:schemeClr val="tx2"/>
                </a:solidFill>
              </a:rPr>
              <a:t>1 - 1 = 0</a:t>
            </a:r>
          </a:p>
          <a:p>
            <a:r>
              <a:rPr lang="en-US" sz="2800" dirty="0">
                <a:solidFill>
                  <a:schemeClr val="tx2"/>
                </a:solidFill>
              </a:rPr>
              <a:t>10 - 1 = 1 base 10: (2 – 1 = 1)</a:t>
            </a:r>
          </a:p>
        </p:txBody>
      </p:sp>
    </p:spTree>
    <p:extLst>
      <p:ext uri="{BB962C8B-B14F-4D97-AF65-F5344CB8AC3E}">
        <p14:creationId xmlns:p14="http://schemas.microsoft.com/office/powerpoint/2010/main" val="15272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6" grpId="0" animBg="1"/>
      <p:bldP spid="37" grpId="0" animBg="1"/>
      <p:bldP spid="38" grpId="0"/>
      <p:bldP spid="39" grpId="0" animBg="1"/>
      <p:bldP spid="40" grpId="0"/>
      <p:bldP spid="41" grpId="0" animBg="1"/>
      <p:bldP spid="42" grpId="0"/>
      <p:bldP spid="44" grpId="0" animBg="1"/>
      <p:bldP spid="45" grpId="0"/>
      <p:bldP spid="46" grpId="0" animBg="1"/>
      <p:bldP spid="48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max and min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498401" y="1112722"/>
            <a:ext cx="1447800" cy="369332"/>
            <a:chOff x="3506401" y="1186219"/>
            <a:chExt cx="144780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min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506401" y="118621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</a:rPr>
                <a:t>max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200329"/>
            <a:chOff x="4289101" y="1118791"/>
            <a:chExt cx="8836513" cy="1200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1A68-1DF8-5F41-B659-09BDF022B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2" y="91912"/>
            <a:ext cx="7159920" cy="715294"/>
          </a:xfrm>
        </p:spPr>
        <p:txBody>
          <a:bodyPr/>
          <a:lstStyle/>
          <a:p>
            <a:r>
              <a:rPr lang="en-US" dirty="0"/>
              <a:t>Overflow: Unsigned Values 4-bit limit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2AA5827-C169-9C4D-A0CF-FE6ED82EEA28}"/>
              </a:ext>
            </a:extLst>
          </p:cNvPr>
          <p:cNvSpPr txBox="1">
            <a:spLocks/>
          </p:cNvSpPr>
          <p:nvPr/>
        </p:nvSpPr>
        <p:spPr>
          <a:xfrm>
            <a:off x="159471" y="892526"/>
            <a:ext cx="6449001" cy="5669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Addition Overflow: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FF0000"/>
                </a:solidFill>
              </a:rPr>
              <a:t>hardware drops carry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Subtraction Overflow:</a:t>
            </a:r>
            <a:r>
              <a:rPr lang="en-US" sz="2400" dirty="0"/>
              <a:t>  drops the borrow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87897-C405-704E-A38E-526E81929D4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19657" y="1437180"/>
            <a:ext cx="829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+ 2</a:t>
            </a:r>
          </a:p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BB499-AB21-5849-8419-70D10CF105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99293" y="1524658"/>
            <a:ext cx="147348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1111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+ 0010</a:t>
            </a:r>
          </a:p>
          <a:p>
            <a:pPr algn="r"/>
            <a:r>
              <a:rPr lang="en-US" sz="28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</a:p>
          <a:p>
            <a:pPr algn="r"/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oops 1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630E57E-8820-7440-9DED-F63F639718E1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157258" y="2716207"/>
            <a:ext cx="4253091" cy="3928640"/>
            <a:chOff x="2366" y="1413"/>
            <a:chExt cx="2294" cy="2119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0B58472B-A63E-7E4F-B82E-DCE03C1C77EA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566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EE7423A8-5C4C-EC48-BA91-32E1A53537EB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61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0000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2CDFF526-9441-A648-B08B-F843F8D51506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869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891E0B44-6170-7343-84F6-09BF1987651E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134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ABF1BF85-4C1B-4A41-B76B-7F05B86226ED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15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1111</a:t>
              </a: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DE90C94B-BDDF-B649-A770-EAB5C0AAC8FB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15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69B275F9-E910-9240-8421-156789C04D49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631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1100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AB357C8E-94D0-A845-95CD-50C862FC0878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631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2842834B-57CE-CD42-8B7F-ED66A802A4BB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54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02EDE98F-BBD7-444E-AD33-2566CCAE1D97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15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DC537E96-D55A-EC43-BC99-06D6ACE29742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61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4F18B99F-D6A1-1B48-8421-C29B87F21E0B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869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8E30CFEC-8650-ED43-829D-DC46FDDEDE66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134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8E08653A-1700-9C4E-93B5-CEB2C5B26F39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022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C4046157-2C02-9246-93C7-1998884F24DA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022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F0EDB4F3-67D8-954B-8E0C-45B43A2C56D6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915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1001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D36172AD-F257-4143-B242-7FC803D5AA93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54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6598279B-BB36-FB42-BEFB-A05AB71DB555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788BDADF-A19E-1344-9491-D3CD02F5B1FF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249" y="1602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1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5F1D6949-F665-A44E-AFAD-9C6A2D1586F4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459" y="1858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2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954CBEA0-5736-D64D-AE44-3FE89045FA0E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549" y="2165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3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0C05AF32-B1FF-B04A-BA8A-38281C0D5FA1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547" y="25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E5462B5C-4991-6140-84C4-D849E6308D81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444" y="2909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309544D3-7171-FC47-9469-39C938E16676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227" y="318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6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A2BFCC08-6A8A-074A-B095-FE9281E50EBA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874" y="33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7</a:t>
              </a: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36B61A00-E8EF-874B-9896-A859A151DE2D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044" y="337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8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39936D14-866D-BB40-B6F7-9AB149530F71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08" y="318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9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FBBBA85E-05BD-DA45-BCDF-93BB3223F579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500" y="2909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</a:t>
              </a:r>
            </a:p>
          </p:txBody>
        </p:sp>
        <p:sp>
          <p:nvSpPr>
            <p:cNvPr id="38" name="Text Box 32">
              <a:extLst>
                <a:ext uri="{FF2B5EF4-FFF2-40B4-BE49-F238E27FC236}">
                  <a16:creationId xmlns:a16="http://schemas.microsoft.com/office/drawing/2014/main" id="{8097951C-4E7C-1742-9EA5-717755C83FF9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397" y="2577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</a:t>
              </a:r>
            </a:p>
          </p:txBody>
        </p:sp>
        <p:sp>
          <p:nvSpPr>
            <p:cNvPr id="39" name="Text Box 33">
              <a:extLst>
                <a:ext uri="{FF2B5EF4-FFF2-40B4-BE49-F238E27FC236}">
                  <a16:creationId xmlns:a16="http://schemas.microsoft.com/office/drawing/2014/main" id="{E88C4C88-AE57-114B-862A-F63C7A955047}"/>
                </a:ext>
              </a:extLst>
            </p:cNvPr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366" y="2165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12</a:t>
              </a:r>
            </a:p>
          </p:txBody>
        </p:sp>
        <p:sp>
          <p:nvSpPr>
            <p:cNvPr id="40" name="Text Box 34">
              <a:extLst>
                <a:ext uri="{FF2B5EF4-FFF2-40B4-BE49-F238E27FC236}">
                  <a16:creationId xmlns:a16="http://schemas.microsoft.com/office/drawing/2014/main" id="{759C401D-5494-9E43-9290-EFC37291C904}"/>
                </a:ext>
              </a:extLst>
            </p:cNvPr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480" y="1858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13</a:t>
              </a:r>
            </a:p>
          </p:txBody>
        </p:sp>
        <p:sp>
          <p:nvSpPr>
            <p:cNvPr id="41" name="Text Box 35">
              <a:extLst>
                <a:ext uri="{FF2B5EF4-FFF2-40B4-BE49-F238E27FC236}">
                  <a16:creationId xmlns:a16="http://schemas.microsoft.com/office/drawing/2014/main" id="{3F18E99A-47DE-9A44-BC67-F591583E04EA}"/>
                </a:ext>
              </a:extLst>
            </p:cNvPr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687" y="1602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14</a:t>
              </a:r>
            </a:p>
          </p:txBody>
        </p:sp>
        <p:sp>
          <p:nvSpPr>
            <p:cNvPr id="42" name="Text Box 36">
              <a:extLst>
                <a:ext uri="{FF2B5EF4-FFF2-40B4-BE49-F238E27FC236}">
                  <a16:creationId xmlns:a16="http://schemas.microsoft.com/office/drawing/2014/main" id="{0D278E6A-EDCC-CB47-AC50-5757E40B1AD2}"/>
                </a:ext>
              </a:extLst>
            </p:cNvPr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019" y="1413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15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0EF6CE2-06F3-E247-86BF-F90779039BAD}"/>
              </a:ext>
            </a:extLst>
          </p:cNvPr>
          <p:cNvSpPr txBox="1"/>
          <p:nvPr/>
        </p:nvSpPr>
        <p:spPr>
          <a:xfrm>
            <a:off x="8550440" y="4399754"/>
            <a:ext cx="1463040" cy="349968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Unsigned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755A9F-80CB-404B-A804-1E59A8D9F4D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34458" y="4273758"/>
            <a:ext cx="829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- 2</a:t>
            </a:r>
          </a:p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C9DB5D-076A-5B4E-8F2A-962B4899C7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186560" y="4439104"/>
            <a:ext cx="16882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- 0010</a:t>
            </a:r>
          </a:p>
          <a:p>
            <a:pPr algn="r"/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1111</a:t>
            </a:r>
          </a:p>
          <a:p>
            <a:pPr algn="r"/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oops 15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05FA9F-6776-ED42-9F62-53F96A524436}"/>
              </a:ext>
            </a:extLst>
          </p:cNvPr>
          <p:cNvSpPr txBox="1"/>
          <p:nvPr/>
        </p:nvSpPr>
        <p:spPr>
          <a:xfrm>
            <a:off x="8329967" y="220588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UMAX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BF19CF-8223-A548-BA90-69E4A95908B2}"/>
              </a:ext>
            </a:extLst>
          </p:cNvPr>
          <p:cNvSpPr txBox="1"/>
          <p:nvPr/>
        </p:nvSpPr>
        <p:spPr>
          <a:xfrm>
            <a:off x="9451067" y="219837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UMIN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FB735F-7BCD-6648-ACDF-B99448CBE681}"/>
              </a:ext>
            </a:extLst>
          </p:cNvPr>
          <p:cNvCxnSpPr>
            <a:cxnSpLocks/>
          </p:cNvCxnSpPr>
          <p:nvPr/>
        </p:nvCxnSpPr>
        <p:spPr>
          <a:xfrm flipH="1">
            <a:off x="9281960" y="2067128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558BE91-F029-B441-98AB-1A51A5C15246}"/>
              </a:ext>
            </a:extLst>
          </p:cNvPr>
          <p:cNvGrpSpPr/>
          <p:nvPr/>
        </p:nvGrpSpPr>
        <p:grpSpPr>
          <a:xfrm>
            <a:off x="7271504" y="148310"/>
            <a:ext cx="4100839" cy="1901371"/>
            <a:chOff x="6250214" y="1484890"/>
            <a:chExt cx="4100839" cy="17594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1696F8-188C-5C46-8F65-6D64A841EA58}"/>
                </a:ext>
              </a:extLst>
            </p:cNvPr>
            <p:cNvSpPr txBox="1"/>
            <p:nvPr/>
          </p:nvSpPr>
          <p:spPr>
            <a:xfrm>
              <a:off x="6250214" y="1484890"/>
              <a:ext cx="4100839" cy="11107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</a:t>
              </a:r>
              <a:r>
                <a:rPr lang="en-US" sz="2400" dirty="0">
                  <a:solidFill>
                    <a:srgbClr val="2C895B"/>
                  </a:solidFill>
                </a:rPr>
                <a:t>arithmetic result is </a:t>
              </a:r>
              <a:r>
                <a:rPr lang="en-US" sz="2400" b="1" dirty="0">
                  <a:solidFill>
                    <a:srgbClr val="2C895B"/>
                  </a:solidFill>
                </a:rPr>
                <a:t>exceeds</a:t>
              </a:r>
              <a:r>
                <a:rPr lang="en-US" sz="2400" dirty="0">
                  <a:solidFill>
                    <a:srgbClr val="2C895B"/>
                  </a:solidFill>
                </a:rPr>
                <a:t> </a:t>
              </a:r>
              <a:r>
                <a:rPr lang="en-US" sz="2400" dirty="0"/>
                <a:t>the min or max limits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9C489A7-3B9B-A24E-86C0-7259F919A94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300634" y="2595613"/>
              <a:ext cx="0" cy="64870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C465B2B-54F1-D64D-8EF6-97D5547913A4}"/>
              </a:ext>
            </a:extLst>
          </p:cNvPr>
          <p:cNvGrpSpPr/>
          <p:nvPr/>
        </p:nvGrpSpPr>
        <p:grpSpPr>
          <a:xfrm>
            <a:off x="2245720" y="1389367"/>
            <a:ext cx="2360645" cy="2031325"/>
            <a:chOff x="241994" y="3551128"/>
            <a:chExt cx="2360645" cy="203132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1AD38A3-D137-2542-BFA9-38CEECF210F8}"/>
                </a:ext>
              </a:extLst>
            </p:cNvPr>
            <p:cNvSpPr txBox="1"/>
            <p:nvPr/>
          </p:nvSpPr>
          <p:spPr>
            <a:xfrm>
              <a:off x="241994" y="3551128"/>
              <a:ext cx="1810969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only 4 bits for numbers in this example 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carry bit is always dropped from result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913FB0A-0CF4-C14E-9D93-0EF54AADA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20" y="3940926"/>
              <a:ext cx="519319" cy="8568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737EA5C-C53E-4241-8ABF-B552A4C1197C}"/>
                </a:ext>
              </a:extLst>
            </p:cNvPr>
            <p:cNvCxnSpPr>
              <a:cxnSpLocks/>
            </p:cNvCxnSpPr>
            <p:nvPr/>
          </p:nvCxnSpPr>
          <p:spPr>
            <a:xfrm>
              <a:off x="2063350" y="4720893"/>
              <a:ext cx="539289" cy="9590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E996EB9-D15C-5444-A3E8-A0C278F46217}"/>
              </a:ext>
            </a:extLst>
          </p:cNvPr>
          <p:cNvGrpSpPr/>
          <p:nvPr/>
        </p:nvGrpSpPr>
        <p:grpSpPr>
          <a:xfrm>
            <a:off x="2306994" y="4335314"/>
            <a:ext cx="2360645" cy="2031325"/>
            <a:chOff x="241994" y="3551128"/>
            <a:chExt cx="2360645" cy="203132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6A18729-5AB3-DE43-9646-3DF1BA666DF5}"/>
                </a:ext>
              </a:extLst>
            </p:cNvPr>
            <p:cNvSpPr txBox="1"/>
            <p:nvPr/>
          </p:nvSpPr>
          <p:spPr>
            <a:xfrm>
              <a:off x="241994" y="3551128"/>
              <a:ext cx="1810969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only 4 bits for numbers in this example 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carry bit is always dropped from result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17E605C-90BC-184C-8047-CF8405B8D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20" y="3940926"/>
              <a:ext cx="519319" cy="8568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2CEE50C-1A13-8247-A2DA-910572D17C5D}"/>
                </a:ext>
              </a:extLst>
            </p:cNvPr>
            <p:cNvCxnSpPr>
              <a:cxnSpLocks/>
            </p:cNvCxnSpPr>
            <p:nvPr/>
          </p:nvCxnSpPr>
          <p:spPr>
            <a:xfrm>
              <a:off x="2063350" y="4720893"/>
              <a:ext cx="539289" cy="9590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684EBA4-5E03-274F-9960-D30ED9CC58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039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43" y="22511"/>
            <a:ext cx="10427287" cy="71529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/>
              <a:t> Integer Number </a:t>
            </a:r>
            <a:r>
              <a:rPr lang="en-US" dirty="0">
                <a:solidFill>
                  <a:srgbClr val="FF0000"/>
                </a:solidFill>
              </a:rPr>
              <a:t>Overflow</a:t>
            </a:r>
            <a:r>
              <a:rPr lang="en-US" dirty="0"/>
              <a:t>: Addition in 8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3459174" y="2393586"/>
            <a:ext cx="571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3459174" y="3236444"/>
            <a:ext cx="5715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0 1 0 1 1 1 1 1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3459174" y="3991212"/>
            <a:ext cx="571502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4BA2D3-3791-4142-837E-CF23FB6064C0}"/>
              </a:ext>
            </a:extLst>
          </p:cNvPr>
          <p:cNvSpPr txBox="1"/>
          <p:nvPr/>
        </p:nvSpPr>
        <p:spPr>
          <a:xfrm>
            <a:off x="8522878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D9195-590E-FB40-8998-8319E40DA53B}"/>
              </a:ext>
            </a:extLst>
          </p:cNvPr>
          <p:cNvSpPr txBox="1"/>
          <p:nvPr/>
        </p:nvSpPr>
        <p:spPr>
          <a:xfrm>
            <a:off x="7810754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6B3F4-C563-F14F-B3CF-5436BED50C55}"/>
              </a:ext>
            </a:extLst>
          </p:cNvPr>
          <p:cNvSpPr txBox="1"/>
          <p:nvPr/>
        </p:nvSpPr>
        <p:spPr>
          <a:xfrm>
            <a:off x="6385947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943726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29D5C-B3C2-FD4B-8DCA-CD04ED257BFB}"/>
              </a:ext>
            </a:extLst>
          </p:cNvPr>
          <p:cNvSpPr txBox="1"/>
          <p:nvPr/>
        </p:nvSpPr>
        <p:spPr>
          <a:xfrm>
            <a:off x="7140157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5673544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4188119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3475716" y="411174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7852281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7140157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ECAEA-0A54-E84A-A21B-E4177DF2C4BB}"/>
              </a:ext>
            </a:extLst>
          </p:cNvPr>
          <p:cNvSpPr txBox="1"/>
          <p:nvPr/>
        </p:nvSpPr>
        <p:spPr>
          <a:xfrm>
            <a:off x="5690411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0D910-1B41-D742-9FC8-3FBA434CE039}"/>
              </a:ext>
            </a:extLst>
          </p:cNvPr>
          <p:cNvSpPr txBox="1"/>
          <p:nvPr/>
        </p:nvSpPr>
        <p:spPr>
          <a:xfrm>
            <a:off x="4256503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6436308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F00D77-B50D-714C-B273-0D776D6F6D19}"/>
              </a:ext>
            </a:extLst>
          </p:cNvPr>
          <p:cNvSpPr txBox="1"/>
          <p:nvPr/>
        </p:nvSpPr>
        <p:spPr>
          <a:xfrm>
            <a:off x="4969695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C2615C-B674-D842-A424-502F772532CE}"/>
              </a:ext>
            </a:extLst>
          </p:cNvPr>
          <p:cNvSpPr txBox="1"/>
          <p:nvPr/>
        </p:nvSpPr>
        <p:spPr>
          <a:xfrm>
            <a:off x="3484270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805119" y="1803505"/>
            <a:ext cx="4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2400530" y="2728612"/>
            <a:ext cx="633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025161" y="1753319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1281641" y="4111747"/>
            <a:ext cx="105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sum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B2100A-864D-4D48-935A-7734C286D93B}"/>
              </a:ext>
            </a:extLst>
          </p:cNvPr>
          <p:cNvSpPr txBox="1"/>
          <p:nvPr/>
        </p:nvSpPr>
        <p:spPr>
          <a:xfrm>
            <a:off x="10241744" y="2485918"/>
            <a:ext cx="95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161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C2BF28-58CB-1A42-93FE-77B03835D78D}"/>
              </a:ext>
            </a:extLst>
          </p:cNvPr>
          <p:cNvSpPr txBox="1"/>
          <p:nvPr/>
        </p:nvSpPr>
        <p:spPr>
          <a:xfrm>
            <a:off x="10369983" y="3328776"/>
            <a:ext cx="697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95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C9E84E-BE42-FA40-A6AC-DCEEA90F164A}"/>
              </a:ext>
            </a:extLst>
          </p:cNvPr>
          <p:cNvCxnSpPr>
            <a:cxnSpLocks/>
          </p:cNvCxnSpPr>
          <p:nvPr/>
        </p:nvCxnSpPr>
        <p:spPr>
          <a:xfrm>
            <a:off x="10305863" y="4012022"/>
            <a:ext cx="825866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C62C75-266D-9343-8494-156066A9D056}"/>
              </a:ext>
            </a:extLst>
          </p:cNvPr>
          <p:cNvSpPr txBox="1"/>
          <p:nvPr/>
        </p:nvSpPr>
        <p:spPr>
          <a:xfrm>
            <a:off x="10174528" y="4171634"/>
            <a:ext cx="95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11D02-56D4-CD4E-AB0C-E4686EC7ED63}"/>
              </a:ext>
            </a:extLst>
          </p:cNvPr>
          <p:cNvSpPr txBox="1"/>
          <p:nvPr/>
        </p:nvSpPr>
        <p:spPr>
          <a:xfrm>
            <a:off x="2641790" y="920890"/>
            <a:ext cx="1110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Carry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Bit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2BAB4-A055-E641-A6AD-05852ED720BB}"/>
              </a:ext>
            </a:extLst>
          </p:cNvPr>
          <p:cNvSpPr txBox="1"/>
          <p:nvPr/>
        </p:nvSpPr>
        <p:spPr>
          <a:xfrm>
            <a:off x="379424" y="5857350"/>
            <a:ext cx="1154835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Rule: When </a:t>
            </a:r>
            <a:r>
              <a:rPr lang="en-US" sz="2800" dirty="0">
                <a:solidFill>
                  <a:srgbClr val="FF0000"/>
                </a:solidFill>
              </a:rPr>
              <a:t>Carry Bit != 0</a:t>
            </a:r>
            <a:r>
              <a:rPr lang="en-US" sz="2800" dirty="0"/>
              <a:t>, overflow has occurred for </a:t>
            </a:r>
            <a:r>
              <a:rPr lang="en-US" sz="2800" dirty="0">
                <a:solidFill>
                  <a:srgbClr val="FF0000"/>
                </a:solidFill>
              </a:rPr>
              <a:t>unsigned</a:t>
            </a:r>
            <a:r>
              <a:rPr lang="en-US" sz="2800" dirty="0">
                <a:solidFill>
                  <a:srgbClr val="0070C0"/>
                </a:solidFill>
              </a:rPr>
              <a:t> integers</a:t>
            </a:r>
            <a:r>
              <a:rPr lang="en-US" sz="2800" dirty="0"/>
              <a:t>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185175-F12A-294A-9E69-6FA57E55DC97}"/>
              </a:ext>
            </a:extLst>
          </p:cNvPr>
          <p:cNvGrpSpPr/>
          <p:nvPr/>
        </p:nvGrpSpPr>
        <p:grpSpPr>
          <a:xfrm>
            <a:off x="537601" y="2337075"/>
            <a:ext cx="2399379" cy="2097441"/>
            <a:chOff x="241994" y="3418938"/>
            <a:chExt cx="2399379" cy="209744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C8762D-F338-AB46-8301-D3D540097233}"/>
                </a:ext>
              </a:extLst>
            </p:cNvPr>
            <p:cNvSpPr txBox="1"/>
            <p:nvPr/>
          </p:nvSpPr>
          <p:spPr>
            <a:xfrm>
              <a:off x="241994" y="3551128"/>
              <a:ext cx="1810969" cy="1754326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only 8 bits for numbers in this example carry bit is always dropped from result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88EC83B-5A61-1C4D-A184-F4C6D86A4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7452" y="3418938"/>
              <a:ext cx="549420" cy="14026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1758A6-C389-5340-AC00-F0D0B3736D57}"/>
                </a:ext>
              </a:extLst>
            </p:cNvPr>
            <p:cNvCxnSpPr>
              <a:cxnSpLocks/>
            </p:cNvCxnSpPr>
            <p:nvPr/>
          </p:nvCxnSpPr>
          <p:spPr>
            <a:xfrm>
              <a:off x="2029858" y="5289785"/>
              <a:ext cx="611515" cy="22659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008CE6B-DE63-0240-A780-97C47A9D5B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849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4" grpId="0" animBg="1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0914" y="1013467"/>
            <a:ext cx="7485307" cy="51605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ea typeface="ＭＳ Ｐゴシック" pitchFamily="34" charset="-128"/>
                <a:cs typeface="ＭＳ Ｐゴシック" pitchFamily="34" charset="-128"/>
              </a:rPr>
              <a:t>Digital Hardware (and C) supports two flavors of integers</a:t>
            </a:r>
          </a:p>
          <a:p>
            <a:pPr lvl="1"/>
            <a:r>
              <a:rPr lang="en-US" sz="2200" i="1" dirty="0">
                <a:solidFill>
                  <a:srgbClr val="0070C0"/>
                </a:solidFill>
              </a:rPr>
              <a:t>unsigned</a:t>
            </a:r>
            <a:r>
              <a:rPr lang="en-US" sz="2200" dirty="0">
                <a:solidFill>
                  <a:srgbClr val="0070C0"/>
                </a:solidFill>
              </a:rPr>
              <a:t> – only non-negative (positive) numbers</a:t>
            </a:r>
          </a:p>
          <a:p>
            <a:pPr lvl="1">
              <a:spcBef>
                <a:spcPts val="576"/>
              </a:spcBef>
            </a:pPr>
            <a:r>
              <a:rPr lang="en-US" sz="2200" i="1" dirty="0">
                <a:solidFill>
                  <a:srgbClr val="AB0000"/>
                </a:solidFill>
              </a:rPr>
              <a:t>signed</a:t>
            </a:r>
            <a:r>
              <a:rPr lang="en-US" sz="2200" dirty="0">
                <a:solidFill>
                  <a:srgbClr val="AB0000"/>
                </a:solidFill>
              </a:rPr>
              <a:t> – both negative and non-negatives (positive) numbers</a:t>
            </a:r>
          </a:p>
          <a:p>
            <a:r>
              <a:rPr lang="en-US" sz="2200" dirty="0">
                <a:solidFill>
                  <a:srgbClr val="0070C0"/>
                </a:solidFill>
              </a:rPr>
              <a:t>A Signed integer </a:t>
            </a:r>
            <a:r>
              <a:rPr lang="en-US" sz="2200" dirty="0"/>
              <a:t>must be able to represent:</a:t>
            </a:r>
          </a:p>
          <a:p>
            <a:pPr lvl="1"/>
            <a:r>
              <a:rPr lang="en-US" sz="2200" dirty="0"/>
              <a:t>Negative integer</a:t>
            </a:r>
          </a:p>
          <a:p>
            <a:pPr lvl="1"/>
            <a:r>
              <a:rPr lang="en-US" sz="2200" dirty="0"/>
              <a:t>Zero (0)</a:t>
            </a:r>
          </a:p>
          <a:p>
            <a:pPr lvl="1"/>
            <a:r>
              <a:rPr lang="en-US" sz="2200" dirty="0"/>
              <a:t>Positive Integer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number + (- representation of number) = 0</a:t>
            </a:r>
          </a:p>
          <a:p>
            <a:r>
              <a:rPr lang="en-US" sz="2200" dirty="0"/>
              <a:t>So, with a fixed number of bits, </a:t>
            </a:r>
            <a:r>
              <a:rPr lang="en-US" sz="2200" dirty="0">
                <a:solidFill>
                  <a:srgbClr val="2C895B"/>
                </a:solidFill>
              </a:rPr>
              <a:t>some of the bit patterns in the wheel at the left must be reallocated to represent negative numbers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44" y="163643"/>
            <a:ext cx="11919356" cy="461666"/>
          </a:xfrm>
        </p:spPr>
        <p:txBody>
          <a:bodyPr/>
          <a:lstStyle/>
          <a:p>
            <a:r>
              <a:rPr lang="en-US" dirty="0"/>
              <a:t>Characteristics of Signed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C38BA-5BD7-624F-B53E-9615B2422F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AF0DAD84-DD81-C5B0-79D1-AFEE92EECF1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725233" y="1556685"/>
            <a:ext cx="4202545" cy="3744630"/>
            <a:chOff x="2366" y="1413"/>
            <a:chExt cx="2294" cy="2119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87DB869F-9E94-3946-298A-4609494F5E57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566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D43A7997-FA74-5512-C4FA-A9B2C6B882BA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1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0000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54000A1C-255B-128D-2BF2-EF66A92E968C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69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1809E07D-FD20-52D7-65AE-6889C6AA76FF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34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97FA7226-CC7D-EC5D-195D-874A5576E69F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50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1111</a:t>
              </a: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1D1E88D8-13B6-869F-1E0C-A6D9CD2DCE9F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15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9CBA761D-8C56-08BD-62B3-99A3AB8AFB97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31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1100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659BCC8C-1F0F-0A4B-03D4-C2EC7E3F4099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31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1011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C6C96D5-C21A-2273-2EC4-B6C85DA9A8A1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754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40913D19-06B1-984A-5F84-A77CC8600E04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5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852274C4-1375-A4C0-92D5-C51B34AE826A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10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0111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59D6BE2A-5D79-AAE8-8CE9-722DEBF5074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869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2ED27E02-1915-DC1C-DABE-16080AC12274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34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06CE10F0-0AB6-566B-998A-950F5F7903A7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22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1E8A59FD-4879-1393-559C-34844013B7D7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22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3682551A-1B90-52E6-F070-3CCE3530AFCD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15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1001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0B685AD1-5437-D130-715E-4F8138BE0333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54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F28EA9F5-0573-2D44-5E28-E0D741C244E3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C2235127-0AE7-1DFB-BF2E-D72B94ACE227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1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1663833B-3056-2C23-49D2-649EEBBFE679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2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A44B7F2-2F79-792D-F328-F02F4E6562C8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3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6DF61B39-0889-B04D-EF52-962709FEF4B8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8BF6EA45-6365-2B09-21B6-F4E6BD6CBF65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56AAA4D6-1CB9-A78B-0624-BF96F597F21D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6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A0247710-8066-3FFC-F30D-4A81465634C3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11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 7</a:t>
              </a:r>
            </a:p>
          </p:txBody>
        </p:sp>
        <p:sp>
          <p:nvSpPr>
            <p:cNvPr id="35" name="Text Box 29">
              <a:extLst>
                <a:ext uri="{FF2B5EF4-FFF2-40B4-BE49-F238E27FC236}">
                  <a16:creationId xmlns:a16="http://schemas.microsoft.com/office/drawing/2014/main" id="{6D26435B-16F0-2147-93E5-510D065BF67D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8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6B683E05-3894-0319-C524-49670F0D041A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9</a:t>
              </a:r>
            </a:p>
          </p:txBody>
        </p:sp>
        <p:sp>
          <p:nvSpPr>
            <p:cNvPr id="37" name="Text Box 31">
              <a:extLst>
                <a:ext uri="{FF2B5EF4-FFF2-40B4-BE49-F238E27FC236}">
                  <a16:creationId xmlns:a16="http://schemas.microsoft.com/office/drawing/2014/main" id="{45BB8101-44ED-B1F2-5063-FD37DC7AFFCA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10</a:t>
              </a:r>
            </a:p>
          </p:txBody>
        </p:sp>
        <p:sp>
          <p:nvSpPr>
            <p:cNvPr id="38" name="Text Box 32">
              <a:extLst>
                <a:ext uri="{FF2B5EF4-FFF2-40B4-BE49-F238E27FC236}">
                  <a16:creationId xmlns:a16="http://schemas.microsoft.com/office/drawing/2014/main" id="{11F3721C-4319-BFCD-8298-11A0D591B62E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</a:t>
              </a:r>
            </a:p>
          </p:txBody>
        </p:sp>
        <p:sp>
          <p:nvSpPr>
            <p:cNvPr id="39" name="Text Box 33">
              <a:extLst>
                <a:ext uri="{FF2B5EF4-FFF2-40B4-BE49-F238E27FC236}">
                  <a16:creationId xmlns:a16="http://schemas.microsoft.com/office/drawing/2014/main" id="{2A3F0BF1-BD44-FDB1-3770-BE39AE218F56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12</a:t>
              </a:r>
            </a:p>
          </p:txBody>
        </p:sp>
        <p:sp>
          <p:nvSpPr>
            <p:cNvPr id="40" name="Text Box 34">
              <a:extLst>
                <a:ext uri="{FF2B5EF4-FFF2-40B4-BE49-F238E27FC236}">
                  <a16:creationId xmlns:a16="http://schemas.microsoft.com/office/drawing/2014/main" id="{D57D1456-313F-D591-489E-AB43B2A2A31D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13</a:t>
              </a:r>
            </a:p>
          </p:txBody>
        </p:sp>
        <p:sp>
          <p:nvSpPr>
            <p:cNvPr id="41" name="Text Box 35">
              <a:extLst>
                <a:ext uri="{FF2B5EF4-FFF2-40B4-BE49-F238E27FC236}">
                  <a16:creationId xmlns:a16="http://schemas.microsoft.com/office/drawing/2014/main" id="{98F468A1-3D21-7952-C1E4-0A9F5184B0D8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14</a:t>
              </a:r>
            </a:p>
          </p:txBody>
        </p:sp>
        <p:sp>
          <p:nvSpPr>
            <p:cNvPr id="42" name="Text Box 36">
              <a:extLst>
                <a:ext uri="{FF2B5EF4-FFF2-40B4-BE49-F238E27FC236}">
                  <a16:creationId xmlns:a16="http://schemas.microsoft.com/office/drawing/2014/main" id="{D3185E78-837C-211B-3224-34D0A301FB91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4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3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77825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96206" y="720900"/>
                <a:ext cx="5699793" cy="587843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Example 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“carry” and “borrow” rules</a:t>
                </a:r>
                <a:endParaRPr lang="en-US" sz="2200" dirty="0">
                  <a:ea typeface="ＭＳ Ｐゴシック" pitchFamily="34" charset="-128"/>
                  <a:cs typeface="ＭＳ Ｐゴシック" pitchFamily="34" charset="-128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96206" y="720900"/>
                <a:ext cx="5699793" cy="5878437"/>
              </a:xfrm>
              <a:blipFill>
                <a:blip r:embed="rId4"/>
                <a:stretch>
                  <a:fillRect l="-1109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a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468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382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203356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2274920" y="2550160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2274920" y="2550160"/>
                <a:ext cx="6134939" cy="3972559"/>
              </a:xfrm>
              <a:blipFill>
                <a:blip r:embed="rId12"/>
                <a:stretch>
                  <a:fillRect l="-1237" b="-63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1747259" y="1344884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1535014" y="808556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1535014" y="808556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9677" b="-322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Decimal to Two's Complement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85124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102(base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Get the two complement of 01100110 is </a:t>
                </a:r>
                <a:r>
                  <a:rPr lang="en-US" sz="24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10011010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blipFill>
                <a:blip r:embed="rId2"/>
                <a:stretch>
                  <a:fillRect l="-922" t="-1111" b="-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47806" y="44554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97B3BDA-6033-2FEA-D2EC-1CC0D38A50B3}"/>
              </a:ext>
            </a:extLst>
          </p:cNvPr>
          <p:cNvSpPr/>
          <p:nvPr/>
        </p:nvSpPr>
        <p:spPr>
          <a:xfrm>
            <a:off x="7378995" y="1527350"/>
            <a:ext cx="318977" cy="329865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903549-4BEE-4FBD-33E8-874918923043}"/>
              </a:ext>
            </a:extLst>
          </p:cNvPr>
          <p:cNvSpPr/>
          <p:nvPr/>
        </p:nvSpPr>
        <p:spPr>
          <a:xfrm rot="16200000">
            <a:off x="7502029" y="635062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3902" y="558141"/>
            <a:ext cx="8322629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45" y="190142"/>
            <a:ext cx="11447309" cy="339309"/>
          </a:xfrm>
        </p:spPr>
        <p:txBody>
          <a:bodyPr/>
          <a:lstStyle/>
          <a:p>
            <a:r>
              <a:rPr lang="en-US" dirty="0"/>
              <a:t>Two's Complement to Signed Decimal Conversion -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79760"/>
              </p:ext>
            </p:extLst>
          </p:nvPr>
        </p:nvGraphicFramePr>
        <p:xfrm>
          <a:off x="1866722" y="1731200"/>
          <a:ext cx="8953301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9072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23417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08788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172928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 (shift left)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+ 101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478849" y="234793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474843" y="316028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474842" y="354597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474841" y="39726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474840" y="43831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474839" y="47849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474838" y="521111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474838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917858" y="2536445"/>
            <a:ext cx="776748" cy="3584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259960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9896327" y="227518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49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5076" y="550400"/>
            <a:ext cx="8391455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8" y="211091"/>
            <a:ext cx="11714029" cy="339309"/>
          </a:xfrm>
        </p:spPr>
        <p:txBody>
          <a:bodyPr/>
          <a:lstStyle/>
          <a:p>
            <a:r>
              <a:rPr lang="en-US" dirty="0"/>
              <a:t>Two's Complement to Signed Decimal Conversion -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00423"/>
              </p:ext>
            </p:extLst>
          </p:nvPr>
        </p:nvGraphicFramePr>
        <p:xfrm>
          <a:off x="1605470" y="1731200"/>
          <a:ext cx="9214554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738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62034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196186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423276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 (shift left)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 + 101 =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213385" y="2386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209379" y="319923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209378" y="358492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209377" y="40115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209376" y="442213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209375" y="48239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209374" y="525006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209374" y="56609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799871" y="2545093"/>
            <a:ext cx="726661" cy="3575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379625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10064017" y="222656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83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0F8F48-F140-4F47-9795-103FB67C125E}"/>
              </a:ext>
            </a:extLst>
          </p:cNvPr>
          <p:cNvSpPr/>
          <p:nvPr/>
        </p:nvSpPr>
        <p:spPr>
          <a:xfrm>
            <a:off x="5740281" y="4623293"/>
            <a:ext cx="6268063" cy="1777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4B059-B9E3-BD41-9B8A-11CCD4BC1DC7}"/>
              </a:ext>
            </a:extLst>
          </p:cNvPr>
          <p:cNvSpPr/>
          <p:nvPr/>
        </p:nvSpPr>
        <p:spPr>
          <a:xfrm>
            <a:off x="5740281" y="2682060"/>
            <a:ext cx="4432000" cy="1385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98077E-CCF3-3043-AE4C-C2E8AA6D8EB9}"/>
              </a:ext>
            </a:extLst>
          </p:cNvPr>
          <p:cNvSpPr/>
          <p:nvPr/>
        </p:nvSpPr>
        <p:spPr>
          <a:xfrm>
            <a:off x="89313" y="3509549"/>
            <a:ext cx="4432000" cy="193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96B1C-44D4-4D4A-A4D5-C87DAD1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49832"/>
            <a:ext cx="10515600" cy="490675"/>
          </a:xfrm>
        </p:spPr>
        <p:txBody>
          <a:bodyPr/>
          <a:lstStyle/>
          <a:p>
            <a:r>
              <a:rPr lang="en-US" dirty="0"/>
              <a:t>Two’s Complement Addition and Subtraction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570B3F-40A7-9643-8E3A-46E9FC4CDF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6754" y="878922"/>
            <a:ext cx="11814500" cy="13859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Addition: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just add the two number directly</a:t>
            </a:r>
          </a:p>
          <a:p>
            <a:r>
              <a:rPr lang="en-US" b="1" dirty="0">
                <a:solidFill>
                  <a:srgbClr val="0070C0"/>
                </a:solidFill>
              </a:rPr>
              <a:t>Subtraction: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convert to addition: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–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subtrahend</a:t>
            </a:r>
          </a:p>
          <a:p>
            <a:pPr marL="681037" lvl="2" indent="0">
              <a:buNone/>
            </a:pPr>
            <a:r>
              <a:rPr lang="en-US" sz="2000" b="1" dirty="0"/>
              <a:t>				                     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+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2’s complement (subtrahend)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C7433-5745-FB47-ABCE-D9A5AC62005A}"/>
              </a:ext>
            </a:extLst>
          </p:cNvPr>
          <p:cNvSpPr/>
          <p:nvPr/>
        </p:nvSpPr>
        <p:spPr>
          <a:xfrm>
            <a:off x="6389185" y="273576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648A1-F483-434F-A71D-6619833D0C77}"/>
              </a:ext>
            </a:extLst>
          </p:cNvPr>
          <p:cNvSpPr/>
          <p:nvPr/>
        </p:nvSpPr>
        <p:spPr>
          <a:xfrm>
            <a:off x="834085" y="4252999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3ECA0E-CF0B-FD4F-9DEB-3F97BE4FDD0D}"/>
              </a:ext>
            </a:extLst>
          </p:cNvPr>
          <p:cNvCxnSpPr>
            <a:cxnSpLocks/>
          </p:cNvCxnSpPr>
          <p:nvPr/>
        </p:nvCxnSpPr>
        <p:spPr>
          <a:xfrm>
            <a:off x="1584318" y="4728708"/>
            <a:ext cx="2841826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AC22B-A3BE-7A4C-9385-188404212B8F}"/>
              </a:ext>
            </a:extLst>
          </p:cNvPr>
          <p:cNvSpPr/>
          <p:nvPr/>
        </p:nvSpPr>
        <p:spPr>
          <a:xfrm>
            <a:off x="99060" y="474834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y = 0 1 0 1 1 1 1 0</a:t>
            </a:r>
            <a:endParaRPr lang="en-US" sz="24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668584-0237-7E4D-933E-DB79B62CEA78}"/>
              </a:ext>
            </a:extLst>
          </p:cNvPr>
          <p:cNvCxnSpPr>
            <a:cxnSpLocks/>
          </p:cNvCxnSpPr>
          <p:nvPr/>
        </p:nvCxnSpPr>
        <p:spPr>
          <a:xfrm>
            <a:off x="7153276" y="3553560"/>
            <a:ext cx="2740747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6F8E44C9-AF3C-D344-885B-B08C9DDFF6AB}"/>
              </a:ext>
            </a:extLst>
          </p:cNvPr>
          <p:cNvSpPr/>
          <p:nvPr/>
        </p:nvSpPr>
        <p:spPr>
          <a:xfrm>
            <a:off x="5836150" y="3580590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x-y 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72E0912-1D96-1C4F-A803-1E63CD28D92A}"/>
              </a:ext>
            </a:extLst>
          </p:cNvPr>
          <p:cNvSpPr/>
          <p:nvPr/>
        </p:nvSpPr>
        <p:spPr>
          <a:xfrm>
            <a:off x="834085" y="3851168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FB6376-5796-0B4F-BB8C-8323118F2CBE}"/>
              </a:ext>
            </a:extLst>
          </p:cNvPr>
          <p:cNvSpPr/>
          <p:nvPr/>
        </p:nvSpPr>
        <p:spPr>
          <a:xfrm>
            <a:off x="6389185" y="3091895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01B87C-2EF1-664C-9B71-B6F14A2304B7}"/>
              </a:ext>
            </a:extLst>
          </p:cNvPr>
          <p:cNvSpPr/>
          <p:nvPr/>
        </p:nvSpPr>
        <p:spPr>
          <a:xfrm>
            <a:off x="8239782" y="498858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1EA6B3-E47E-F148-AEE8-D48413BC92D9}"/>
              </a:ext>
            </a:extLst>
          </p:cNvPr>
          <p:cNvCxnSpPr>
            <a:cxnSpLocks/>
          </p:cNvCxnSpPr>
          <p:nvPr/>
        </p:nvCxnSpPr>
        <p:spPr>
          <a:xfrm>
            <a:off x="8996484" y="5812561"/>
            <a:ext cx="283074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E8482-7EAE-7E49-84FF-D4628125AD20}"/>
              </a:ext>
            </a:extLst>
          </p:cNvPr>
          <p:cNvSpPr/>
          <p:nvPr/>
        </p:nvSpPr>
        <p:spPr>
          <a:xfrm>
            <a:off x="5682792" y="5858569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– y = x +(-y)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5FC204-7809-3641-8A43-E5C8CFB64B67}"/>
              </a:ext>
            </a:extLst>
          </p:cNvPr>
          <p:cNvSpPr/>
          <p:nvPr/>
        </p:nvSpPr>
        <p:spPr>
          <a:xfrm>
            <a:off x="7388730" y="4688864"/>
            <a:ext cx="472937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2’s complement first and then add   </a:t>
            </a:r>
          </a:p>
          <a:p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(-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1 1 1 1 0 1 0 1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51578-2600-9A44-B591-77F565A3E23A}"/>
              </a:ext>
            </a:extLst>
          </p:cNvPr>
          <p:cNvSpPr txBox="1"/>
          <p:nvPr/>
        </p:nvSpPr>
        <p:spPr>
          <a:xfrm>
            <a:off x="1051292" y="3509549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US" sz="12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0   0   0   0   0   1   1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C708E-C5A9-B041-936A-F23F34F50F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A0F85C-1085-7395-D61D-DA3CA20F8BE1}"/>
              </a:ext>
            </a:extLst>
          </p:cNvPr>
          <p:cNvSpPr/>
          <p:nvPr/>
        </p:nvSpPr>
        <p:spPr>
          <a:xfrm rot="5400000">
            <a:off x="7890967" y="421401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2" grpId="0" uiExpand="1" build="p"/>
      <p:bldP spid="4" grpId="0"/>
      <p:bldP spid="5" grpId="0"/>
      <p:bldP spid="20" grpId="0"/>
      <p:bldP spid="84" grpId="0"/>
      <p:bldP spid="85" grpId="0"/>
      <p:bldP spid="86" grpId="0"/>
      <p:bldP spid="17" grpId="0"/>
      <p:bldP spid="19" grpId="0"/>
      <p:bldP spid="21" grpId="0"/>
      <p:bldP spid="6" grpId="0"/>
      <p:bldP spid="22" grpId="0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9974" y="1506710"/>
            <a:ext cx="6795451" cy="384458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When adding </a:t>
            </a:r>
            <a:r>
              <a:rPr lang="en-US" dirty="0">
                <a:solidFill>
                  <a:srgbClr val="0070C0"/>
                </a:solidFill>
              </a:rPr>
              <a:t>two positive numbers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two negative numbers</a:t>
            </a:r>
          </a:p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/>
              <a:t> Two’s complement numbers (positive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1" y="135000"/>
            <a:ext cx="8024397" cy="526449"/>
          </a:xfrm>
        </p:spPr>
        <p:txBody>
          <a:bodyPr/>
          <a:lstStyle/>
          <a:p>
            <a:r>
              <a:rPr lang="en-US" dirty="0"/>
              <a:t>Two’s Complement Overflow Detection - 1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78B5E-64A4-614D-8FE8-069F5D084BDF}"/>
              </a:ext>
            </a:extLst>
          </p:cNvPr>
          <p:cNvGrpSpPr/>
          <p:nvPr/>
        </p:nvGrpSpPr>
        <p:grpSpPr>
          <a:xfrm>
            <a:off x="1196220" y="3259495"/>
            <a:ext cx="4911337" cy="1951295"/>
            <a:chOff x="665323" y="1602216"/>
            <a:chExt cx="4911337" cy="19512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6B487-A902-7C4B-8378-DFAFDD1298AD}"/>
                </a:ext>
              </a:extLst>
            </p:cNvPr>
            <p:cNvSpPr/>
            <p:nvPr/>
          </p:nvSpPr>
          <p:spPr>
            <a:xfrm>
              <a:off x="686289" y="2199294"/>
              <a:ext cx="452239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1		  5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		  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C5C98A-1ECC-334B-BEDE-ECFBC2AC6CB7}"/>
                </a:ext>
              </a:extLst>
            </p:cNvPr>
            <p:cNvCxnSpPr>
              <a:cxnSpLocks/>
            </p:cNvCxnSpPr>
            <p:nvPr/>
          </p:nvCxnSpPr>
          <p:spPr>
            <a:xfrm>
              <a:off x="686289" y="3030291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24EA68-0567-D54F-A438-963428578931}"/>
                </a:ext>
              </a:extLst>
            </p:cNvPr>
            <p:cNvSpPr/>
            <p:nvPr/>
          </p:nvSpPr>
          <p:spPr>
            <a:xfrm>
              <a:off x="1326063" y="3030291"/>
              <a:ext cx="39645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-5  != 11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2BE461-45AD-4B48-9C82-A9F3F0EEB730}"/>
                </a:ext>
              </a:extLst>
            </p:cNvPr>
            <p:cNvSpPr txBox="1"/>
            <p:nvPr/>
          </p:nvSpPr>
          <p:spPr>
            <a:xfrm>
              <a:off x="665323" y="1602216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</a:rPr>
                <a:t>Cout</a:t>
              </a:r>
              <a:endParaRPr lang="en-US" dirty="0">
                <a:solidFill>
                  <a:srgbClr val="00B050"/>
                </a:solidFill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27EA4A-32C9-404E-B7FA-647EE100AC7E}"/>
                </a:ext>
              </a:extLst>
            </p:cNvPr>
            <p:cNvSpPr txBox="1"/>
            <p:nvPr/>
          </p:nvSpPr>
          <p:spPr>
            <a:xfrm>
              <a:off x="2212574" y="18684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D688F-FBB4-6048-B769-7FABAFA18DB9}"/>
                </a:ext>
              </a:extLst>
            </p:cNvPr>
            <p:cNvSpPr txBox="1"/>
            <p:nvPr/>
          </p:nvSpPr>
          <p:spPr>
            <a:xfrm>
              <a:off x="1265528" y="1603537"/>
              <a:ext cx="5309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3753F"/>
                  </a:solidFill>
                </a:rPr>
                <a:t>Cin</a:t>
              </a:r>
              <a:endParaRPr lang="en-US" dirty="0">
                <a:solidFill>
                  <a:srgbClr val="F3753F"/>
                </a:solidFill>
              </a:endParaRPr>
            </a:p>
            <a:p>
              <a:pPr algn="ctr"/>
              <a:r>
                <a:rPr lang="en-US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DDAFF9-EFFD-DF4D-9EAB-5E5645E96514}"/>
                </a:ext>
              </a:extLst>
            </p:cNvPr>
            <p:cNvSpPr txBox="1"/>
            <p:nvPr/>
          </p:nvSpPr>
          <p:spPr>
            <a:xfrm>
              <a:off x="1796443" y="18825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986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6145" y="885691"/>
            <a:ext cx="6766083" cy="397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When adding </a:t>
            </a:r>
            <a:r>
              <a:rPr lang="en-US" dirty="0">
                <a:solidFill>
                  <a:srgbClr val="0070C0"/>
                </a:solidFill>
              </a:rPr>
              <a:t>two positive numbers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two negative numbers</a:t>
            </a:r>
          </a:p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Two’s complement numbers (negative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7" y="104955"/>
            <a:ext cx="8071850" cy="526449"/>
          </a:xfrm>
        </p:spPr>
        <p:txBody>
          <a:bodyPr/>
          <a:lstStyle/>
          <a:p>
            <a:r>
              <a:rPr lang="en-US" dirty="0"/>
              <a:t>Two’s Complement Overflow Detection - 2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A3AFC9-219C-FA44-94B5-21B0B938A52E}"/>
              </a:ext>
            </a:extLst>
          </p:cNvPr>
          <p:cNvGrpSpPr/>
          <p:nvPr/>
        </p:nvGrpSpPr>
        <p:grpSpPr>
          <a:xfrm>
            <a:off x="1948830" y="2631235"/>
            <a:ext cx="4947831" cy="1950246"/>
            <a:chOff x="832383" y="3704327"/>
            <a:chExt cx="4947831" cy="19502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731BCD-4BD2-8841-968E-61EC89CDEBAA}"/>
                </a:ext>
              </a:extLst>
            </p:cNvPr>
            <p:cNvSpPr/>
            <p:nvPr/>
          </p:nvSpPr>
          <p:spPr>
            <a:xfrm>
              <a:off x="889843" y="4300356"/>
              <a:ext cx="473719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0 1		  -7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		  -5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70DB77-08C5-9C46-AC18-D783AA9D9111}"/>
                </a:ext>
              </a:extLst>
            </p:cNvPr>
            <p:cNvCxnSpPr>
              <a:cxnSpLocks/>
            </p:cNvCxnSpPr>
            <p:nvPr/>
          </p:nvCxnSpPr>
          <p:spPr>
            <a:xfrm>
              <a:off x="889843" y="5131353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69E4E8-EC05-9241-BDFF-729790AA1343}"/>
                </a:ext>
              </a:extLst>
            </p:cNvPr>
            <p:cNvSpPr/>
            <p:nvPr/>
          </p:nvSpPr>
          <p:spPr>
            <a:xfrm>
              <a:off x="1529617" y="5131353"/>
              <a:ext cx="41793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1 0 0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+4  != -12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4B0AA3-E56C-DE45-A914-D1CDAEED3AEF}"/>
                </a:ext>
              </a:extLst>
            </p:cNvPr>
            <p:cNvSpPr txBox="1"/>
            <p:nvPr/>
          </p:nvSpPr>
          <p:spPr>
            <a:xfrm>
              <a:off x="832383" y="3704327"/>
              <a:ext cx="726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B050"/>
                  </a:solidFill>
                </a:rPr>
                <a:t>Cout</a:t>
              </a:r>
              <a:endParaRPr lang="en-US" sz="2000" dirty="0">
                <a:solidFill>
                  <a:srgbClr val="00B050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15095C-346D-FB43-AD00-111409858AE0}"/>
                </a:ext>
              </a:extLst>
            </p:cNvPr>
            <p:cNvSpPr txBox="1"/>
            <p:nvPr/>
          </p:nvSpPr>
          <p:spPr>
            <a:xfrm>
              <a:off x="2417582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E52C71-260D-E442-85D4-13E795F495CA}"/>
                </a:ext>
              </a:extLst>
            </p:cNvPr>
            <p:cNvSpPr txBox="1"/>
            <p:nvPr/>
          </p:nvSpPr>
          <p:spPr>
            <a:xfrm>
              <a:off x="1449045" y="3704599"/>
              <a:ext cx="5709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F3753F"/>
                  </a:solidFill>
                </a:rPr>
                <a:t>Cin</a:t>
              </a:r>
              <a:endParaRPr lang="en-US" sz="2000" dirty="0">
                <a:solidFill>
                  <a:srgbClr val="F3753F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DCB5E2-BF5C-9448-91C7-2EB3A3F1124C}"/>
                </a:ext>
              </a:extLst>
            </p:cNvPr>
            <p:cNvSpPr txBox="1"/>
            <p:nvPr/>
          </p:nvSpPr>
          <p:spPr>
            <a:xfrm>
              <a:off x="1992783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3924698-6457-E940-865F-A94BC102841D}"/>
              </a:ext>
            </a:extLst>
          </p:cNvPr>
          <p:cNvSpPr txBox="1"/>
          <p:nvPr/>
        </p:nvSpPr>
        <p:spPr>
          <a:xfrm>
            <a:off x="801133" y="5251520"/>
            <a:ext cx="5918880" cy="1107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Result is correct </a:t>
            </a:r>
            <a:r>
              <a:rPr lang="en-US" sz="2200" b="1" dirty="0"/>
              <a:t>ONLY</a:t>
            </a:r>
            <a:r>
              <a:rPr lang="en-US" sz="2200" dirty="0"/>
              <a:t> when the</a:t>
            </a:r>
          </a:p>
          <a:p>
            <a:r>
              <a:rPr lang="en-US" sz="2200" b="1" dirty="0">
                <a:solidFill>
                  <a:srgbClr val="F3753F"/>
                </a:solidFill>
              </a:rPr>
              <a:t>carry into</a:t>
            </a:r>
            <a:r>
              <a:rPr lang="en-US" sz="2200" b="1" dirty="0"/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0070C0"/>
                </a:solidFill>
              </a:rPr>
              <a:t>sign bit position (MSB) </a:t>
            </a:r>
            <a:r>
              <a:rPr lang="en-US" sz="2200" dirty="0"/>
              <a:t>equals the </a:t>
            </a:r>
            <a:r>
              <a:rPr lang="en-US" sz="2200" b="1" dirty="0">
                <a:solidFill>
                  <a:srgbClr val="00B050"/>
                </a:solidFill>
              </a:rPr>
              <a:t>carry out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sign bit position (MSB)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521A8-254C-4F46-B8D2-409B34899D45}"/>
              </a:ext>
            </a:extLst>
          </p:cNvPr>
          <p:cNvGrpSpPr/>
          <p:nvPr/>
        </p:nvGrpSpPr>
        <p:grpSpPr>
          <a:xfrm>
            <a:off x="575117" y="3115776"/>
            <a:ext cx="1736953" cy="1257619"/>
            <a:chOff x="711113" y="4121521"/>
            <a:chExt cx="1736953" cy="1257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CE4046-ABB8-404A-8C8F-B28744FA848E}"/>
                </a:ext>
              </a:extLst>
            </p:cNvPr>
            <p:cNvSpPr txBox="1"/>
            <p:nvPr/>
          </p:nvSpPr>
          <p:spPr>
            <a:xfrm>
              <a:off x="711113" y="4148954"/>
              <a:ext cx="13412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carry bit is dropped from result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80B781-69CB-3C48-AC7F-CB6E7ACBA46A}"/>
                </a:ext>
              </a:extLst>
            </p:cNvPr>
            <p:cNvCxnSpPr/>
            <p:nvPr/>
          </p:nvCxnSpPr>
          <p:spPr>
            <a:xfrm flipV="1">
              <a:off x="2060357" y="4121521"/>
              <a:ext cx="251311" cy="5486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B0CE02C-3A3E-194D-BC9D-6EC4FA5BECDD}"/>
                </a:ext>
              </a:extLst>
            </p:cNvPr>
            <p:cNvCxnSpPr>
              <a:cxnSpLocks/>
            </p:cNvCxnSpPr>
            <p:nvPr/>
          </p:nvCxnSpPr>
          <p:spPr>
            <a:xfrm>
              <a:off x="2060357" y="5099719"/>
              <a:ext cx="387709" cy="27942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38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8" grpId="0" animBg="1"/>
      <p:bldP spid="7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38">
                <a:extLst>
                  <a:ext uri="{FF2B5EF4-FFF2-40B4-BE49-F238E27FC236}">
                    <a16:creationId xmlns:a16="http://schemas.microsoft.com/office/drawing/2014/main" id="{8D0A814F-FB19-D100-8B66-E9A21DFF6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976" y="2911543"/>
                <a:ext cx="5449763" cy="217758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Subtraction:</a:t>
                </a:r>
                <a:r>
                  <a:rPr lang="en-US" sz="2400" dirty="0"/>
                  <a:t> 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) +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) =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) huh?</a:t>
                </a:r>
              </a:p>
            </p:txBody>
          </p:sp>
        </mc:Choice>
        <mc:Fallback xmlns="">
          <p:sp>
            <p:nvSpPr>
              <p:cNvPr id="83" name="Content Placeholder 38">
                <a:extLst>
                  <a:ext uri="{FF2B5EF4-FFF2-40B4-BE49-F238E27FC236}">
                    <a16:creationId xmlns:a16="http://schemas.microsoft.com/office/drawing/2014/main" id="{8D0A814F-FB19-D100-8B66-E9A21DFF6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76" y="2911543"/>
                <a:ext cx="5449763" cy="2177587"/>
              </a:xfrm>
              <a:prstGeom prst="rect">
                <a:avLst/>
              </a:prstGeom>
              <a:blipFill>
                <a:blip r:embed="rId40"/>
                <a:stretch>
                  <a:fillRect l="-139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91" y="120385"/>
            <a:ext cx="10515600" cy="526449"/>
          </a:xfrm>
        </p:spPr>
        <p:txBody>
          <a:bodyPr/>
          <a:lstStyle/>
          <a:p>
            <a:r>
              <a:rPr lang="en-US" dirty="0"/>
              <a:t>Two’s Complement </a:t>
            </a:r>
            <a:r>
              <a:rPr lang="en-US" dirty="0">
                <a:solidFill>
                  <a:srgbClr val="2C895B"/>
                </a:solidFill>
              </a:rPr>
              <a:t>Alternative Overflow Detection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620A739-F6DD-DB48-9410-9FA8EF700AFA}"/>
              </a:ext>
            </a:extLst>
          </p:cNvPr>
          <p:cNvSpPr/>
          <p:nvPr/>
        </p:nvSpPr>
        <p:spPr bwMode="auto">
          <a:xfrm>
            <a:off x="547991" y="5264255"/>
            <a:ext cx="6977449" cy="13742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Another Way to look at it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for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2C895B"/>
                </a:solidFill>
                <a:effectLst/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71447-1CB2-9B42-B575-AC76152CDF80}"/>
              </a:ext>
            </a:extLst>
          </p:cNvPr>
          <p:cNvSpPr txBox="1"/>
          <p:nvPr/>
        </p:nvSpPr>
        <p:spPr>
          <a:xfrm>
            <a:off x="8726083" y="467242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3F12EA-5404-F746-87D4-9429B6A6DB25}"/>
              </a:ext>
            </a:extLst>
          </p:cNvPr>
          <p:cNvSpPr txBox="1"/>
          <p:nvPr/>
        </p:nvSpPr>
        <p:spPr>
          <a:xfrm>
            <a:off x="9776109" y="469158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61BCE6F-DA6D-9B48-95C5-9452419EA32E}"/>
              </a:ext>
            </a:extLst>
          </p:cNvPr>
          <p:cNvCxnSpPr>
            <a:cxnSpLocks/>
          </p:cNvCxnSpPr>
          <p:nvPr/>
        </p:nvCxnSpPr>
        <p:spPr>
          <a:xfrm flipH="1">
            <a:off x="9615116" y="3774104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769390-9531-2E4C-959E-0D7A07A8F655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01958" y="537444"/>
            <a:ext cx="4681491" cy="4154138"/>
            <a:chOff x="2366" y="1413"/>
            <a:chExt cx="2388" cy="2119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17688C9-F4FD-8743-826C-014747D3D611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268B78F3-537E-A34B-8B6D-3152EE9398CE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2" name="Text Box 6">
              <a:extLst>
                <a:ext uri="{FF2B5EF4-FFF2-40B4-BE49-F238E27FC236}">
                  <a16:creationId xmlns:a16="http://schemas.microsoft.com/office/drawing/2014/main" id="{5CFE8BDF-BEC6-3A4B-BF33-2E0874BAAEAC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3" name="Text Box 7">
              <a:extLst>
                <a:ext uri="{FF2B5EF4-FFF2-40B4-BE49-F238E27FC236}">
                  <a16:creationId xmlns:a16="http://schemas.microsoft.com/office/drawing/2014/main" id="{B1B40D22-CF63-B342-A601-BE413063B9BF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3B5FF3E8-C334-6F49-80AD-3D71EB4168EC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5" name="Text Box 9">
              <a:extLst>
                <a:ext uri="{FF2B5EF4-FFF2-40B4-BE49-F238E27FC236}">
                  <a16:creationId xmlns:a16="http://schemas.microsoft.com/office/drawing/2014/main" id="{19F68F13-8C7F-3D4C-A946-6A1106ECEA24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6" name="Text Box 10">
              <a:extLst>
                <a:ext uri="{FF2B5EF4-FFF2-40B4-BE49-F238E27FC236}">
                  <a16:creationId xmlns:a16="http://schemas.microsoft.com/office/drawing/2014/main" id="{31E02CEB-D494-0545-BAC7-92C50C9B0D8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F24B8118-F3D8-5044-944A-C8F6B0B0051E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8" name="Text Box 12">
              <a:extLst>
                <a:ext uri="{FF2B5EF4-FFF2-40B4-BE49-F238E27FC236}">
                  <a16:creationId xmlns:a16="http://schemas.microsoft.com/office/drawing/2014/main" id="{63A79A39-928F-474E-A0B7-820D32270D1B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9" name="Text Box 13">
              <a:extLst>
                <a:ext uri="{FF2B5EF4-FFF2-40B4-BE49-F238E27FC236}">
                  <a16:creationId xmlns:a16="http://schemas.microsoft.com/office/drawing/2014/main" id="{9C7D2269-CEF5-E34A-B533-504F1973AC6F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F9DB9B77-E152-3C42-B9DB-E6ED799A60B1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1" name="Text Box 15">
              <a:extLst>
                <a:ext uri="{FF2B5EF4-FFF2-40B4-BE49-F238E27FC236}">
                  <a16:creationId xmlns:a16="http://schemas.microsoft.com/office/drawing/2014/main" id="{71A144E5-52C9-D343-8E07-0D1996E0236A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2" name="Text Box 16">
              <a:extLst>
                <a:ext uri="{FF2B5EF4-FFF2-40B4-BE49-F238E27FC236}">
                  <a16:creationId xmlns:a16="http://schemas.microsoft.com/office/drawing/2014/main" id="{00F398EC-BE31-7C4D-B8EA-40578264F352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3" name="Text Box 17">
              <a:extLst>
                <a:ext uri="{FF2B5EF4-FFF2-40B4-BE49-F238E27FC236}">
                  <a16:creationId xmlns:a16="http://schemas.microsoft.com/office/drawing/2014/main" id="{120B884D-9B7B-6B4D-8CC2-D1660A26B110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4" name="Text Box 18">
              <a:extLst>
                <a:ext uri="{FF2B5EF4-FFF2-40B4-BE49-F238E27FC236}">
                  <a16:creationId xmlns:a16="http://schemas.microsoft.com/office/drawing/2014/main" id="{0B90AC77-94F3-1741-8E7C-9E43905CAD0C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5" name="Text Box 19">
              <a:extLst>
                <a:ext uri="{FF2B5EF4-FFF2-40B4-BE49-F238E27FC236}">
                  <a16:creationId xmlns:a16="http://schemas.microsoft.com/office/drawing/2014/main" id="{D43D3033-4157-A340-B910-93FDEEA3B66E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6" name="Text Box 20">
              <a:extLst>
                <a:ext uri="{FF2B5EF4-FFF2-40B4-BE49-F238E27FC236}">
                  <a16:creationId xmlns:a16="http://schemas.microsoft.com/office/drawing/2014/main" id="{8722DE64-87D9-2D4D-9E1A-E0BD8A82E9AF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7" name="Text Box 21">
              <a:extLst>
                <a:ext uri="{FF2B5EF4-FFF2-40B4-BE49-F238E27FC236}">
                  <a16:creationId xmlns:a16="http://schemas.microsoft.com/office/drawing/2014/main" id="{711F8C68-065E-3F4F-A494-DBDC05393ED7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8" name="Text Box 22">
              <a:extLst>
                <a:ext uri="{FF2B5EF4-FFF2-40B4-BE49-F238E27FC236}">
                  <a16:creationId xmlns:a16="http://schemas.microsoft.com/office/drawing/2014/main" id="{95CFD781-71D1-3148-AA12-8C54A248F57A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9" name="Text Box 23">
              <a:extLst>
                <a:ext uri="{FF2B5EF4-FFF2-40B4-BE49-F238E27FC236}">
                  <a16:creationId xmlns:a16="http://schemas.microsoft.com/office/drawing/2014/main" id="{C618A88C-8754-6441-B7C3-ADF3A09F94B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60" name="Text Box 24">
              <a:extLst>
                <a:ext uri="{FF2B5EF4-FFF2-40B4-BE49-F238E27FC236}">
                  <a16:creationId xmlns:a16="http://schemas.microsoft.com/office/drawing/2014/main" id="{5F6450AD-D0E7-BB48-9378-F78EC6B5A197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1" name="Text Box 25">
              <a:extLst>
                <a:ext uri="{FF2B5EF4-FFF2-40B4-BE49-F238E27FC236}">
                  <a16:creationId xmlns:a16="http://schemas.microsoft.com/office/drawing/2014/main" id="{FE5F7E60-7106-054D-9D0F-D68EECDF0A78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2" name="Text Box 26">
              <a:extLst>
                <a:ext uri="{FF2B5EF4-FFF2-40B4-BE49-F238E27FC236}">
                  <a16:creationId xmlns:a16="http://schemas.microsoft.com/office/drawing/2014/main" id="{BAF5631D-F053-A543-8440-171A1A595E73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3" name="Text Box 27">
              <a:extLst>
                <a:ext uri="{FF2B5EF4-FFF2-40B4-BE49-F238E27FC236}">
                  <a16:creationId xmlns:a16="http://schemas.microsoft.com/office/drawing/2014/main" id="{1E0DAD93-6018-2F4E-9005-D5053B4DA12A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4" name="Text Box 28">
              <a:extLst>
                <a:ext uri="{FF2B5EF4-FFF2-40B4-BE49-F238E27FC236}">
                  <a16:creationId xmlns:a16="http://schemas.microsoft.com/office/drawing/2014/main" id="{29E019CB-7908-4248-BD45-240042E0B7AF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+ 7</a:t>
              </a:r>
            </a:p>
          </p:txBody>
        </p:sp>
        <p:sp>
          <p:nvSpPr>
            <p:cNvPr id="65" name="Text Box 29">
              <a:extLst>
                <a:ext uri="{FF2B5EF4-FFF2-40B4-BE49-F238E27FC236}">
                  <a16:creationId xmlns:a16="http://schemas.microsoft.com/office/drawing/2014/main" id="{F01FF5DB-3EA4-D449-AE53-57FE26E04356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6" name="Text Box 30">
              <a:extLst>
                <a:ext uri="{FF2B5EF4-FFF2-40B4-BE49-F238E27FC236}">
                  <a16:creationId xmlns:a16="http://schemas.microsoft.com/office/drawing/2014/main" id="{05C68B67-4EE5-7F48-9604-DBC1646DEFC4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7" name="Text Box 31">
              <a:extLst>
                <a:ext uri="{FF2B5EF4-FFF2-40B4-BE49-F238E27FC236}">
                  <a16:creationId xmlns:a16="http://schemas.microsoft.com/office/drawing/2014/main" id="{6417ACA8-84E4-974A-A55B-D1674EC64A5F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8" name="Text Box 32">
              <a:extLst>
                <a:ext uri="{FF2B5EF4-FFF2-40B4-BE49-F238E27FC236}">
                  <a16:creationId xmlns:a16="http://schemas.microsoft.com/office/drawing/2014/main" id="{EBB210DD-5960-B140-8E61-45D603523747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9" name="Text Box 33">
              <a:extLst>
                <a:ext uri="{FF2B5EF4-FFF2-40B4-BE49-F238E27FC236}">
                  <a16:creationId xmlns:a16="http://schemas.microsoft.com/office/drawing/2014/main" id="{697368A4-85BD-4740-985A-6BFDCFA029EB}"/>
                </a:ext>
              </a:extLst>
            </p:cNvPr>
            <p:cNvSpPr txBox="1"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70" name="Text Box 34">
              <a:extLst>
                <a:ext uri="{FF2B5EF4-FFF2-40B4-BE49-F238E27FC236}">
                  <a16:creationId xmlns:a16="http://schemas.microsoft.com/office/drawing/2014/main" id="{C6400868-B74C-9C4E-B39A-3F8EC4A0DA71}"/>
                </a:ext>
              </a:extLst>
            </p:cNvPr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1" name="Text Box 35">
              <a:extLst>
                <a:ext uri="{FF2B5EF4-FFF2-40B4-BE49-F238E27FC236}">
                  <a16:creationId xmlns:a16="http://schemas.microsoft.com/office/drawing/2014/main" id="{AB81AD05-BCCB-8F4E-B629-E6A9615C0837}"/>
                </a:ext>
              </a:extLst>
            </p:cNvPr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2" name="Text Box 36">
              <a:extLst>
                <a:ext uri="{FF2B5EF4-FFF2-40B4-BE49-F238E27FC236}">
                  <a16:creationId xmlns:a16="http://schemas.microsoft.com/office/drawing/2014/main" id="{DB31FEF8-2BBF-9548-8C25-B478E712B2C6}"/>
                </a:ext>
              </a:extLst>
            </p:cNvPr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7B53251-6A33-AF42-9227-C0C39E1DB7E7}"/>
              </a:ext>
            </a:extLst>
          </p:cNvPr>
          <p:cNvSpPr txBox="1"/>
          <p:nvPr/>
        </p:nvSpPr>
        <p:spPr>
          <a:xfrm>
            <a:off x="9003518" y="2243683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38">
                <a:extLst>
                  <a:ext uri="{FF2B5EF4-FFF2-40B4-BE49-F238E27FC236}">
                    <a16:creationId xmlns:a16="http://schemas.microsoft.com/office/drawing/2014/main" id="{E33B9B9A-356D-4140-A975-A5CB55289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976" y="625255"/>
                <a:ext cx="5414474" cy="219412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Addition:</a:t>
                </a:r>
                <a:r>
                  <a:rPr lang="en-US" sz="2400" dirty="0"/>
                  <a:t> 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) +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) =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) huh?</a:t>
                </a:r>
              </a:p>
            </p:txBody>
          </p:sp>
        </mc:Choice>
        <mc:Fallback xmlns="">
          <p:sp>
            <p:nvSpPr>
              <p:cNvPr id="74" name="Content Placeholder 38">
                <a:extLst>
                  <a:ext uri="{FF2B5EF4-FFF2-40B4-BE49-F238E27FC236}">
                    <a16:creationId xmlns:a16="http://schemas.microsoft.com/office/drawing/2014/main" id="{E33B9B9A-356D-4140-A975-A5CB5528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76" y="625255"/>
                <a:ext cx="5414474" cy="2194122"/>
              </a:xfrm>
              <a:prstGeom prst="rect">
                <a:avLst/>
              </a:prstGeom>
              <a:blipFill>
                <a:blip r:embed="rId41"/>
                <a:stretch>
                  <a:fillRect l="-14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76338E7C-E100-5F4E-825D-497B0B36E88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29047" y="1078688"/>
            <a:ext cx="829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+ 3</a:t>
            </a:r>
          </a:p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DE620C-EA75-D142-9E2A-003F913B1F7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08374" y="1078688"/>
            <a:ext cx="16882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800" b="1" u="sng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011</a:t>
            </a:r>
          </a:p>
          <a:p>
            <a:pPr algn="r"/>
            <a:r>
              <a:rPr lang="en-US" sz="2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</a:p>
          <a:p>
            <a:pPr algn="r"/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oops -7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21D399-9B28-E24F-8B98-E1F88F40CB3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60138" y="3273248"/>
            <a:ext cx="8290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-7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- 3</a:t>
            </a:r>
          </a:p>
          <a:p>
            <a:pPr algn="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-10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3CCD4F-7ACA-4444-A814-CC41388DCF6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623114" y="3273248"/>
            <a:ext cx="14735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</a:p>
          <a:p>
            <a:pPr algn="r"/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800" b="1" u="sng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101</a:t>
            </a:r>
          </a:p>
          <a:p>
            <a:pPr algn="r"/>
            <a:r>
              <a:rPr lang="en-US" sz="2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</a:p>
          <a:p>
            <a:pPr algn="r"/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oops 6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C75D65C-BDD4-554F-9215-219DA0312972}"/>
              </a:ext>
            </a:extLst>
          </p:cNvPr>
          <p:cNvGrpSpPr/>
          <p:nvPr/>
        </p:nvGrpSpPr>
        <p:grpSpPr>
          <a:xfrm>
            <a:off x="7715599" y="4756002"/>
            <a:ext cx="4100839" cy="1996048"/>
            <a:chOff x="6210250" y="837701"/>
            <a:chExt cx="4100839" cy="184704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01EE62-C87A-724A-BEB2-A8A2F8062DE3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906F172-0AD9-4447-AB0D-1846FCF6EC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CFBF169-5B0A-D14F-B686-3E21F8739B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64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allAtOnce" animBg="1"/>
      <p:bldP spid="35" grpId="0" animBg="1"/>
      <p:bldP spid="74" grpId="0" build="allAtOnce" animBg="1"/>
      <p:bldP spid="77" grpId="0"/>
      <p:bldP spid="79" grpId="0"/>
      <p:bldP spid="7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566F2-DCDD-794C-8CE6-FFC2EB03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Does Overflow Occur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1AF64-44FE-474A-892F-7C13DDDA89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88454" y="1339736"/>
            <a:ext cx="1949879" cy="136299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Operand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+ Operand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Result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BB09E3-4A5F-2B4A-801B-DE5084D4B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60903"/>
              </p:ext>
            </p:extLst>
          </p:nvPr>
        </p:nvGraphicFramePr>
        <p:xfrm>
          <a:off x="1717836" y="3024442"/>
          <a:ext cx="8073082" cy="2142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069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1 Sign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2 Sign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overflow Possible?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D67786-7DC3-F542-A52D-B075B39041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9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AA6E29-0827-C04B-B0AE-30A078BD8213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83366" y="698563"/>
                <a:ext cx="11500778" cy="590525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Eight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</a:t>
                </a:r>
              </a:p>
              <a:p>
                <a:pPr marL="354012" lvl="1" indent="0">
                  <a:buNone/>
                </a:pPr>
                <a:r>
                  <a:rPr lang="en-US" sz="2200" b="1" dirty="0">
                    <a:solidFill>
                      <a:schemeClr val="tx1">
                        <a:lumMod val="50000"/>
                      </a:schemeClr>
                    </a:solidFill>
                  </a:rPr>
                  <a:t> 0, 1, 2, 3, 4, 5, 6, 7</a:t>
                </a:r>
              </a:p>
              <a:p>
                <a:pPr marL="354012" lvl="1" indent="0">
                  <a:buNone/>
                </a:pP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Notice that we no longer use 8 or 9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Base comparison: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Base 10</a:t>
                </a:r>
                <a:r>
                  <a:rPr lang="en-US" sz="2200" dirty="0"/>
                  <a:t>:	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0, 1, 2, 3, 4, 5, 6, 7,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8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,</a:t>
                </a:r>
                <a:r>
                  <a:rPr lang="en-US" sz="2200" dirty="0">
                    <a:latin typeface="Consolas" panose="020B0609020204030204" pitchFamily="49" charset="0"/>
                    <a:cs typeface="Courier New" panose="02070309020205020404" pitchFamily="49" charset="0"/>
                  </a:rPr>
                  <a:t> 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urier New" panose="02070309020205020404" pitchFamily="49" charset="0"/>
                  </a:rPr>
                  <a:t>9, 10, 11, 12…</a:t>
                </a:r>
                <a:endParaRPr lang="en-US" sz="22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endParaRP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Base 8</a:t>
                </a:r>
                <a:r>
                  <a:rPr lang="en-US" sz="2200" dirty="0"/>
                  <a:t>:	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0, 1, 2, 3, 4, 5, 6, 7,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, 11, 12, 13, 14…</a:t>
                </a:r>
                <a:endParaRPr lang="en-US" sz="22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a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200" dirty="0"/>
                  <a:t>: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7061, are octal</a:t>
                </a:r>
              </a:p>
              <a:p>
                <a:r>
                  <a:rPr lang="en-US" sz="22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:  What is 07061</a:t>
                </a:r>
                <a:r>
                  <a:rPr lang="en-US" sz="22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200" dirty="0">
                    <a:solidFill>
                      <a:srgbClr val="FF0000"/>
                    </a:solidFill>
                  </a:rPr>
                  <a:t>0</a:t>
                </a:r>
                <a:r>
                  <a:rPr lang="en-US" sz="2200" dirty="0">
                    <a:solidFill>
                      <a:srgbClr val="0070C0"/>
                    </a:solidFill>
                  </a:rPr>
                  <a:t>7061</a:t>
                </a:r>
                <a:r>
                  <a:rPr lang="en-US" sz="22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=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7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6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1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8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) = 3633</a:t>
                </a:r>
                <a:r>
                  <a:rPr lang="en-US" sz="22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AA6E29-0827-C04B-B0AE-30A078BD8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83366" y="698563"/>
                <a:ext cx="11500778" cy="5905250"/>
              </a:xfrm>
              <a:blipFill>
                <a:blip r:embed="rId3"/>
                <a:stretch>
                  <a:fillRect l="-55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8A31AE2-9CAA-4C4B-859D-FA76A533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39763"/>
          </a:xfrm>
        </p:spPr>
        <p:txBody>
          <a:bodyPr/>
          <a:lstStyle/>
          <a:p>
            <a:r>
              <a:rPr lang="en-US" dirty="0"/>
              <a:t>Review: Octal Numbering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9ED4D0-1248-6F40-B9E3-970DF9C2F3AA}"/>
              </a:ext>
            </a:extLst>
          </p:cNvPr>
          <p:cNvGrpSpPr/>
          <p:nvPr/>
        </p:nvGrpSpPr>
        <p:grpSpPr>
          <a:xfrm>
            <a:off x="5694675" y="4568764"/>
            <a:ext cx="2006416" cy="736352"/>
            <a:chOff x="4939926" y="4137009"/>
            <a:chExt cx="2006416" cy="7363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B72C66-8599-2546-AF44-AE15EF5ED27A}"/>
                </a:ext>
              </a:extLst>
            </p:cNvPr>
            <p:cNvSpPr txBox="1"/>
            <p:nvPr/>
          </p:nvSpPr>
          <p:spPr>
            <a:xfrm>
              <a:off x="5197145" y="4504029"/>
              <a:ext cx="1749197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eight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A70FC5F-9CF5-6143-B3B3-DA41024D9C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9926" y="4137009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358951B-5875-C24D-B2A8-EB557DAF15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9615" y="4137009"/>
              <a:ext cx="0" cy="3670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30CAA6-E1FE-5B47-88A6-CA47D756C455}"/>
              </a:ext>
            </a:extLst>
          </p:cNvPr>
          <p:cNvGrpSpPr/>
          <p:nvPr/>
        </p:nvGrpSpPr>
        <p:grpSpPr>
          <a:xfrm>
            <a:off x="1893486" y="4747237"/>
            <a:ext cx="2860060" cy="736352"/>
            <a:chOff x="1843987" y="4156036"/>
            <a:chExt cx="2860060" cy="7363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D19928-53FB-9845-91E0-59063B4389C7}"/>
                </a:ext>
              </a:extLst>
            </p:cNvPr>
            <p:cNvSpPr txBox="1"/>
            <p:nvPr/>
          </p:nvSpPr>
          <p:spPr>
            <a:xfrm>
              <a:off x="2057169" y="4523056"/>
              <a:ext cx="2646878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subscript indicates base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2DD34DE-0907-304B-A37D-F0F1DF83FF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3987" y="4156036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Why do the Simpsons characters only have four fingers? - Quora">
            <a:extLst>
              <a:ext uri="{FF2B5EF4-FFF2-40B4-BE49-F238E27FC236}">
                <a16:creationId xmlns:a16="http://schemas.microsoft.com/office/drawing/2014/main" id="{C916877B-5857-6945-B466-75A1CEAFF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369" y="254187"/>
            <a:ext cx="3222023" cy="24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download | Homer Simpson Bart Simpson Text YouTube , Bart Simpson  transparent background PNG clipart | PNGGuru">
            <a:extLst>
              <a:ext uri="{FF2B5EF4-FFF2-40B4-BE49-F238E27FC236}">
                <a16:creationId xmlns:a16="http://schemas.microsoft.com/office/drawing/2014/main" id="{E44C4815-CA9A-2140-8E02-56B0EEE4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485" y="2711286"/>
            <a:ext cx="3015659" cy="336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998D27-C498-F147-8BF2-960F92A5EC76}"/>
              </a:ext>
            </a:extLst>
          </p:cNvPr>
          <p:cNvGrpSpPr/>
          <p:nvPr/>
        </p:nvGrpSpPr>
        <p:grpSpPr>
          <a:xfrm>
            <a:off x="1145219" y="4658977"/>
            <a:ext cx="3182291" cy="1420676"/>
            <a:chOff x="1992913" y="3340145"/>
            <a:chExt cx="3182291" cy="14206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DCE030-A7A5-1A4C-B14A-ECA4CC5FBD00}"/>
                </a:ext>
              </a:extLst>
            </p:cNvPr>
            <p:cNvSpPr txBox="1"/>
            <p:nvPr/>
          </p:nvSpPr>
          <p:spPr>
            <a:xfrm>
              <a:off x="2053837" y="4391489"/>
              <a:ext cx="3121367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 C leading </a:t>
              </a:r>
              <a:r>
                <a:rPr lang="en-US" dirty="0">
                  <a:solidFill>
                    <a:srgbClr val="FF0000"/>
                  </a:solidFill>
                </a:rPr>
                <a:t>0</a:t>
              </a:r>
              <a:r>
                <a:rPr lang="en-US" dirty="0">
                  <a:solidFill>
                    <a:srgbClr val="0070C0"/>
                  </a:solidFill>
                </a:rPr>
                <a:t> indicates octal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9C5393-7250-5B4B-9D46-AE9DFA47AE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2913" y="3340145"/>
              <a:ext cx="1124536" cy="10513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94A09B-AC80-D54E-9979-B0BAD30D68A9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86377" y="6195378"/>
                <a:ext cx="10883685" cy="374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𝑜𝑐𝑡𝑎𝑙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8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8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94A09B-AC80-D54E-9979-B0BAD30D6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86377" y="6195378"/>
                <a:ext cx="10883685" cy="374141"/>
              </a:xfrm>
              <a:prstGeom prst="rect">
                <a:avLst/>
              </a:prstGeom>
              <a:blipFill>
                <a:blip r:embed="rId7"/>
                <a:stretch>
                  <a:fillRect l="-233" t="-119355" b="-19032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6B01EDB-5798-1040-BED2-1FA31997C72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99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7097435" y="4177598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1029259" y="4312755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>
            <a:off x="5561814" y="514914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1598000" y="1637975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365025" y="4232402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63F4CC6-26EC-D23A-540E-B8A80CE91CE8}"/>
              </a:ext>
            </a:extLst>
          </p:cNvPr>
          <p:cNvGrpSpPr/>
          <p:nvPr/>
        </p:nvGrpSpPr>
        <p:grpSpPr>
          <a:xfrm>
            <a:off x="5796869" y="1828811"/>
            <a:ext cx="5705408" cy="1815882"/>
            <a:chOff x="5261388" y="1676978"/>
            <a:chExt cx="5705408" cy="181588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501234B-4186-D29A-F9A2-C240909671FD}"/>
                </a:ext>
              </a:extLst>
            </p:cNvPr>
            <p:cNvGrpSpPr/>
            <p:nvPr/>
          </p:nvGrpSpPr>
          <p:grpSpPr>
            <a:xfrm>
              <a:off x="5261388" y="1676978"/>
              <a:ext cx="5705408" cy="1815882"/>
              <a:chOff x="2108096" y="4077010"/>
              <a:chExt cx="5705408" cy="181588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856FE0-F589-BE4F-77C6-F663B5EE9E17}"/>
                  </a:ext>
                </a:extLst>
              </p:cNvPr>
              <p:cNvSpPr txBox="1"/>
              <p:nvPr/>
            </p:nvSpPr>
            <p:spPr>
              <a:xfrm>
                <a:off x="2108096" y="4077010"/>
                <a:ext cx="5705408" cy="1815882"/>
              </a:xfrm>
              <a:prstGeom prst="rect">
                <a:avLst/>
              </a:prstGeom>
              <a:noFill/>
              <a:ln w="34925">
                <a:solidFill>
                  <a:schemeClr val="accent5">
                    <a:alpha val="9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-1    = </a:t>
                </a:r>
                <a:r>
                  <a:rPr lang="en-US" sz="28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</a:t>
                </a:r>
                <a:r>
                  <a:rPr lang="en-US" sz="2800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extend to</a:t>
                </a:r>
              </a:p>
              <a:p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16 bits     </a:t>
                </a:r>
              </a:p>
              <a:p>
                <a:r>
                  <a:rPr lang="en-US" sz="28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11111111</a:t>
                </a:r>
                <a:r>
                  <a:rPr lang="en-US" sz="2800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  <a:r>
                  <a:rPr lang="en-US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4AA25C6-9A0E-9BCE-0856-E1D29AAD3D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2300" y="4462437"/>
                <a:ext cx="212616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4EF6D7E-8530-4189-6BCE-87A348DD5F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2519" y="4462437"/>
                <a:ext cx="402397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A548978-949F-2824-C8DE-7AB7086DB8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2005" y="4462437"/>
                <a:ext cx="612911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CBBA3AF-7BA5-2F40-AB41-9A105C9B83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4290" y="4462437"/>
                <a:ext cx="770626" cy="1082797"/>
              </a:xfrm>
              <a:prstGeom prst="straightConnector1">
                <a:avLst/>
              </a:prstGeom>
              <a:ln w="25400">
                <a:solidFill>
                  <a:schemeClr val="accent5">
                    <a:alpha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72DBE2D-E6BF-DD08-7718-119599718F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6299" y="2062405"/>
              <a:ext cx="971909" cy="1082797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428B33D-6ABA-ACCA-6844-9F10D2759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9265" y="2062405"/>
              <a:ext cx="1178943" cy="1082796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A88A63-6632-1C29-9551-125BC9F1A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110" y="2062405"/>
              <a:ext cx="1360098" cy="1082796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3985746-2C62-5AC9-05E8-E142314DC8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6956" y="2062405"/>
              <a:ext cx="1541252" cy="1082796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9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A75E9-DE41-4E4B-B634-295C9E04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06" y="79997"/>
            <a:ext cx="11576559" cy="552617"/>
          </a:xfrm>
        </p:spPr>
        <p:txBody>
          <a:bodyPr/>
          <a:lstStyle/>
          <a:p>
            <a:r>
              <a:rPr lang="en-US" dirty="0"/>
              <a:t>Type Promotion (sign extension) Summary</a:t>
            </a: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EFB2DC40-2E86-3C41-B105-2F9A42BB4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195245"/>
              </p:ext>
            </p:extLst>
          </p:nvPr>
        </p:nvGraphicFramePr>
        <p:xfrm>
          <a:off x="5394200" y="1628587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CFD08202-A98A-3E4F-BFB9-38AA8DBB7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178438"/>
              </p:ext>
            </p:extLst>
          </p:nvPr>
        </p:nvGraphicFramePr>
        <p:xfrm>
          <a:off x="5394215" y="2067657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5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E8E2DE-504B-F54F-895D-AFE25163E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532001"/>
              </p:ext>
            </p:extLst>
          </p:nvPr>
        </p:nvGraphicFramePr>
        <p:xfrm>
          <a:off x="5462318" y="4871472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F892C-687B-F541-9191-13CF995EF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79789"/>
              </p:ext>
            </p:extLst>
          </p:nvPr>
        </p:nvGraphicFramePr>
        <p:xfrm>
          <a:off x="5462324" y="5308344"/>
          <a:ext cx="51131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8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 extension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C1022CA4-79C8-E449-953B-EFDF8FCE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567012"/>
              </p:ext>
            </p:extLst>
          </p:nvPr>
        </p:nvGraphicFramePr>
        <p:xfrm>
          <a:off x="318537" y="2996791"/>
          <a:ext cx="23974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86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54282914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3C82FB-D41E-B24F-A37E-FD2102E34C09}"/>
              </a:ext>
            </a:extLst>
          </p:cNvPr>
          <p:cNvSpPr txBox="1"/>
          <p:nvPr/>
        </p:nvSpPr>
        <p:spPr>
          <a:xfrm>
            <a:off x="-70047" y="1986550"/>
            <a:ext cx="3335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C895B"/>
                </a:solidFill>
              </a:rPr>
              <a:t>How to extend this bit pattern?</a:t>
            </a: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r>
              <a:rPr lang="en-US" sz="2800" dirty="0">
                <a:solidFill>
                  <a:srgbClr val="2C895B"/>
                </a:solidFill>
              </a:rPr>
              <a:t>0xd6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5F2B1-E1D1-9548-B80C-98ABE26D8C45}"/>
              </a:ext>
            </a:extLst>
          </p:cNvPr>
          <p:cNvGrpSpPr/>
          <p:nvPr/>
        </p:nvGrpSpPr>
        <p:grpSpPr>
          <a:xfrm>
            <a:off x="2716010" y="1691659"/>
            <a:ext cx="9157453" cy="1435043"/>
            <a:chOff x="2856668" y="918318"/>
            <a:chExt cx="9157453" cy="14350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D76CEF-327B-4A4D-A41D-FA0B456C9610}"/>
                </a:ext>
              </a:extLst>
            </p:cNvPr>
            <p:cNvSpPr txBox="1"/>
            <p:nvPr/>
          </p:nvSpPr>
          <p:spPr>
            <a:xfrm>
              <a:off x="10648041" y="920005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0x00d6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27979-AA21-F548-8E2B-CE920F94BCCB}"/>
                </a:ext>
              </a:extLst>
            </p:cNvPr>
            <p:cNvSpPr txBox="1"/>
            <p:nvPr/>
          </p:nvSpPr>
          <p:spPr>
            <a:xfrm>
              <a:off x="3439697" y="91831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unsigned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7CC9D6-2824-374B-A3AF-B1DE3629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668" y="1071684"/>
              <a:ext cx="2698437" cy="12816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F6AE8-F955-8249-A6C7-7ACB5259AC9A}"/>
              </a:ext>
            </a:extLst>
          </p:cNvPr>
          <p:cNvGrpSpPr/>
          <p:nvPr/>
        </p:nvGrpSpPr>
        <p:grpSpPr>
          <a:xfrm>
            <a:off x="2716010" y="3349334"/>
            <a:ext cx="9089656" cy="2555927"/>
            <a:chOff x="2716010" y="3349334"/>
            <a:chExt cx="9089656" cy="25559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844-41AE-EB4A-890F-2B9D01204369}"/>
                </a:ext>
              </a:extLst>
            </p:cNvPr>
            <p:cNvSpPr txBox="1"/>
            <p:nvPr/>
          </p:nvSpPr>
          <p:spPr>
            <a:xfrm>
              <a:off x="10648041" y="5382041"/>
              <a:ext cx="115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0xffd6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6F8A9E-B772-EF4A-A31B-360341D77BAB}"/>
                </a:ext>
              </a:extLst>
            </p:cNvPr>
            <p:cNvSpPr txBox="1"/>
            <p:nvPr/>
          </p:nvSpPr>
          <p:spPr>
            <a:xfrm>
              <a:off x="2865481" y="4633148"/>
              <a:ext cx="2145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two’s</a:t>
              </a:r>
            </a:p>
            <a:p>
              <a:pPr algn="ctr"/>
              <a:r>
                <a:rPr lang="en-US" sz="2800" dirty="0"/>
                <a:t>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4DAF57-D096-8248-92A7-C7FB1F596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716010" y="3349334"/>
              <a:ext cx="2746308" cy="17416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40811-E05D-B144-A991-AC18EE7AAE74}"/>
              </a:ext>
            </a:extLst>
          </p:cNvPr>
          <p:cNvGrpSpPr/>
          <p:nvPr/>
        </p:nvGrpSpPr>
        <p:grpSpPr>
          <a:xfrm>
            <a:off x="5567163" y="4209809"/>
            <a:ext cx="2634214" cy="602343"/>
            <a:chOff x="5639734" y="2440940"/>
            <a:chExt cx="2634214" cy="6023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015BA-A237-C741-9FE8-87EE0D1ABB0C}"/>
                </a:ext>
              </a:extLst>
            </p:cNvPr>
            <p:cNvSpPr txBox="1"/>
            <p:nvPr/>
          </p:nvSpPr>
          <p:spPr>
            <a:xfrm>
              <a:off x="5917192" y="244094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extend the sign bit</a:t>
              </a:r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42487CC5-F2FB-8448-9790-2CD4775F7C5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077971-DF57-9E45-91FD-B2AB5AA3018F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2B407E-16D8-334D-AF48-0F31FB45289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9513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71197" y="587915"/>
            <a:ext cx="8388633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(remember we are working with 32-bit int and 16-bit short)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A0FA25C-1839-D248-BC3E-D0B30B3A949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12021" y="2551438"/>
            <a:ext cx="385618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short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 =   12345;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int       ix = (int)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;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328C7E-E623-D54F-BA3A-21662F44D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48179"/>
              </p:ext>
            </p:extLst>
          </p:nvPr>
        </p:nvGraphicFramePr>
        <p:xfrm>
          <a:off x="1171197" y="3317404"/>
          <a:ext cx="9161576" cy="1112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545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987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sx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0 39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  <a:r>
                        <a:rPr lang="en-US" sz="20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  <a:r>
                        <a:rPr lang="en-US" sz="20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87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ix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00 00 30 39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00000000 00000000 00110000 00111001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1B613B-BA0F-444E-8198-8825C7E20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73116"/>
              </p:ext>
            </p:extLst>
          </p:nvPr>
        </p:nvGraphicFramePr>
        <p:xfrm>
          <a:off x="1179822" y="5665483"/>
          <a:ext cx="908046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6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</a:t>
                      </a:r>
                    </a:p>
                  </a:txBody>
                  <a:tcPr marT="548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8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r>
                        <a:rPr lang="en-US" sz="20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 C7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11001111 11000111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iy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-12345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FF 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FF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CF C7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60000"/>
                        </a:lnSpc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11111111 11111111 11001111 11000111</a:t>
                      </a: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7CDCB0B-F5B6-A44F-9F1A-7605C01B0CEA}"/>
              </a:ext>
            </a:extLst>
          </p:cNvPr>
          <p:cNvGrpSpPr/>
          <p:nvPr/>
        </p:nvGrpSpPr>
        <p:grpSpPr>
          <a:xfrm>
            <a:off x="4013851" y="2875080"/>
            <a:ext cx="936988" cy="851798"/>
            <a:chOff x="4289089" y="3945054"/>
            <a:chExt cx="936988" cy="8517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FFCF55-3EBA-004E-A2F7-C18F90917BD2}"/>
                </a:ext>
              </a:extLst>
            </p:cNvPr>
            <p:cNvSpPr txBox="1"/>
            <p:nvPr/>
          </p:nvSpPr>
          <p:spPr>
            <a:xfrm>
              <a:off x="4289089" y="3945054"/>
              <a:ext cx="936988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0b0011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9F8E3F-5746-2A49-8908-709882CE9A8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4557010" y="4314386"/>
              <a:ext cx="200573" cy="48246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10B7C3-FFF7-7948-A316-11519E0220C3}"/>
              </a:ext>
            </a:extLst>
          </p:cNvPr>
          <p:cNvGrpSpPr/>
          <p:nvPr/>
        </p:nvGrpSpPr>
        <p:grpSpPr>
          <a:xfrm>
            <a:off x="3353409" y="5158955"/>
            <a:ext cx="936988" cy="1062788"/>
            <a:chOff x="4027658" y="4090765"/>
            <a:chExt cx="936988" cy="10627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5B5209-2687-E245-AB27-E2BE64EAA2B7}"/>
                </a:ext>
              </a:extLst>
            </p:cNvPr>
            <p:cNvSpPr txBox="1"/>
            <p:nvPr/>
          </p:nvSpPr>
          <p:spPr>
            <a:xfrm>
              <a:off x="4027658" y="4090765"/>
              <a:ext cx="936988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0b1100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77C54B-67D0-0A49-92FB-D6A19F07E890}"/>
                </a:ext>
              </a:extLst>
            </p:cNvPr>
            <p:cNvCxnSpPr>
              <a:cxnSpLocks/>
            </p:cNvCxnSpPr>
            <p:nvPr/>
          </p:nvCxnSpPr>
          <p:spPr>
            <a:xfrm>
              <a:off x="4517483" y="4501691"/>
              <a:ext cx="344054" cy="65186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27249F0-BF94-E4D6-84F7-3D8C7E4BE92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98802" y="4904638"/>
            <a:ext cx="385618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short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sy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 =  -12345;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int   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iy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 = (int)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sy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Anonymous Pro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0162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15" grpId="0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25D84-EF10-4647-8DB5-FF9ED2E0FB2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4465" y="458844"/>
            <a:ext cx="7876492" cy="6159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n</a:t>
            </a:r>
            <a:r>
              <a:rPr lang="en-US" sz="2200" dirty="0"/>
              <a:t> is number of bits to </a:t>
            </a:r>
            <a:r>
              <a:rPr lang="en-US" sz="2200" dirty="0">
                <a:solidFill>
                  <a:srgbClr val="0070C0"/>
                </a:solidFill>
              </a:rPr>
              <a:t>shift a </a:t>
            </a:r>
            <a:r>
              <a:rPr lang="en-US" sz="2200" dirty="0">
                <a:solidFill>
                  <a:srgbClr val="2C895B"/>
                </a:solidFill>
              </a:rPr>
              <a:t>variable x</a:t>
            </a:r>
            <a:r>
              <a:rPr lang="en-US" sz="2200" dirty="0">
                <a:solidFill>
                  <a:srgbClr val="FFC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rgbClr val="C00000"/>
                </a:solidFill>
              </a:rPr>
              <a:t> width w bits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dirty="0"/>
              <a:t>Shifts by </a:t>
            </a:r>
            <a:r>
              <a:rPr lang="en-US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0</a:t>
            </a:r>
            <a:r>
              <a:rPr lang="en-US" sz="2200" b="1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US" sz="2200" b="1" dirty="0">
                <a:solidFill>
                  <a:schemeClr val="accent1"/>
                </a:solidFill>
                <a:latin typeface="Cambria Math" panose="02040503050406030204" pitchFamily="18" charset="0"/>
                <a:cs typeface="Courier New" panose="02070309020205020404" pitchFamily="49" charset="0"/>
              </a:rPr>
              <a:t>≥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are </a:t>
            </a:r>
            <a:r>
              <a:rPr lang="en-US" sz="2200" i="1" dirty="0"/>
              <a:t>undefined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Left shift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&lt;&lt; N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Shift </a:t>
            </a:r>
            <a:r>
              <a:rPr lang="en-US" sz="2200" dirty="0">
                <a:solidFill>
                  <a:srgbClr val="0070C0"/>
                </a:solidFill>
              </a:rPr>
              <a:t>N</a:t>
            </a:r>
            <a:r>
              <a:rPr lang="en-US" sz="2200" dirty="0"/>
              <a:t> bits left, Fill with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200" dirty="0"/>
              <a:t>s on right</a:t>
            </a:r>
          </a:p>
          <a:p>
            <a:r>
              <a:rPr lang="en-US" sz="2200" b="1" dirty="0"/>
              <a:t>In C:</a:t>
            </a:r>
            <a:r>
              <a:rPr lang="en-US" sz="2200" dirty="0"/>
              <a:t>  behavior of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2200" dirty="0"/>
              <a:t> is determined by compiler</a:t>
            </a:r>
          </a:p>
          <a:p>
            <a:pPr lvl="1"/>
            <a:r>
              <a:rPr lang="en-US" sz="2200" dirty="0" err="1">
                <a:solidFill>
                  <a:srgbClr val="0070C0"/>
                </a:solidFill>
              </a:rPr>
              <a:t>gcc</a:t>
            </a:r>
            <a:r>
              <a:rPr lang="en-US" sz="2200" dirty="0">
                <a:solidFill>
                  <a:srgbClr val="0070C0"/>
                </a:solidFill>
              </a:rPr>
              <a:t>: it depends on data type of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200" dirty="0">
                <a:solidFill>
                  <a:srgbClr val="0070C0"/>
                </a:solidFill>
              </a:rPr>
              <a:t> (signed/unsigned)</a:t>
            </a:r>
          </a:p>
          <a:p>
            <a:r>
              <a:rPr lang="en-US" sz="2200" dirty="0">
                <a:solidFill>
                  <a:srgbClr val="0070C0"/>
                </a:solidFill>
              </a:rPr>
              <a:t>Right shift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&gt;&gt; N</a:t>
            </a:r>
            <a:r>
              <a:rPr lang="en-US" sz="2200" dirty="0"/>
              <a:t>) </a:t>
            </a:r>
          </a:p>
          <a:p>
            <a:pPr lvl="1"/>
            <a:r>
              <a:rPr lang="en-US" sz="2200" dirty="0">
                <a:solidFill>
                  <a:srgbClr val="00B0F0"/>
                </a:solidFill>
              </a:rPr>
              <a:t>Logical shift </a:t>
            </a:r>
            <a:r>
              <a:rPr lang="en-US" sz="2200" dirty="0"/>
              <a:t>(for </a:t>
            </a:r>
            <a:r>
              <a:rPr lang="en-US" sz="2200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variables)</a:t>
            </a:r>
          </a:p>
          <a:p>
            <a:pPr lvl="2"/>
            <a:r>
              <a:rPr lang="en-US" sz="2200" dirty="0"/>
              <a:t>Shift </a:t>
            </a:r>
            <a:r>
              <a:rPr lang="en-US" sz="2200" dirty="0">
                <a:solidFill>
                  <a:srgbClr val="0070C0"/>
                </a:solidFill>
              </a:rPr>
              <a:t>N bits right</a:t>
            </a:r>
            <a:r>
              <a:rPr lang="en-US" sz="2200" dirty="0"/>
              <a:t>, Fill with 0s on left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Arithmetic shift </a:t>
            </a:r>
            <a:r>
              <a:rPr lang="en-US" sz="2200" dirty="0"/>
              <a:t>(for </a:t>
            </a:r>
            <a:r>
              <a:rPr lang="en-US" sz="2200" dirty="0">
                <a:solidFill>
                  <a:srgbClr val="C00000"/>
                </a:solidFill>
              </a:rPr>
              <a:t>signed</a:t>
            </a:r>
            <a:r>
              <a:rPr lang="en-US" sz="2200" dirty="0"/>
              <a:t> variables) – </a:t>
            </a:r>
            <a:r>
              <a:rPr lang="en-US" sz="2200" dirty="0">
                <a:solidFill>
                  <a:srgbClr val="7030A0"/>
                </a:solidFill>
              </a:rPr>
              <a:t>Sign Extension</a:t>
            </a:r>
          </a:p>
          <a:p>
            <a:pPr lvl="2"/>
            <a:r>
              <a:rPr lang="en-US" sz="2200" dirty="0"/>
              <a:t>Shift </a:t>
            </a:r>
            <a:r>
              <a:rPr lang="en-US" sz="2200" dirty="0">
                <a:solidFill>
                  <a:srgbClr val="0070C0"/>
                </a:solidFill>
              </a:rPr>
              <a:t>N bits right </a:t>
            </a:r>
            <a:r>
              <a:rPr lang="en-US" sz="2200" dirty="0"/>
              <a:t>while </a:t>
            </a:r>
            <a:r>
              <a:rPr lang="en-US" sz="2200" b="1" u="sng" dirty="0"/>
              <a:t>Replicating</a:t>
            </a:r>
            <a:r>
              <a:rPr lang="en-US" sz="2200" dirty="0"/>
              <a:t> the most significant bit on left</a:t>
            </a:r>
          </a:p>
          <a:p>
            <a:pPr lvl="2"/>
            <a:r>
              <a:rPr lang="en-US" sz="2200" dirty="0">
                <a:solidFill>
                  <a:srgbClr val="0070C0"/>
                </a:solidFill>
              </a:rPr>
              <a:t>Maintains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sign</a:t>
            </a:r>
            <a:r>
              <a:rPr lang="en-US" sz="2200" dirty="0"/>
              <a:t> of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200" dirty="0"/>
          </a:p>
          <a:p>
            <a:r>
              <a:rPr lang="en-US" sz="2200" b="1" dirty="0"/>
              <a:t>In Java:</a:t>
            </a:r>
            <a:r>
              <a:rPr lang="en-US" sz="2200" dirty="0"/>
              <a:t>  logical shift is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2200" b="1" dirty="0"/>
              <a:t> </a:t>
            </a:r>
            <a:r>
              <a:rPr lang="en-US" sz="2200" dirty="0"/>
              <a:t>and arithmetic shift is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6918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54B2B-A082-714F-82CE-0DBFF7216838}"/>
              </a:ext>
            </a:extLst>
          </p:cNvPr>
          <p:cNvSpPr/>
          <p:nvPr/>
        </p:nvSpPr>
        <p:spPr>
          <a:xfrm>
            <a:off x="2333893" y="4487274"/>
            <a:ext cx="6569095" cy="7824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D408CC-050F-9A41-A551-92A4F8AB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" y="54773"/>
            <a:ext cx="12051030" cy="505134"/>
          </a:xfrm>
        </p:spPr>
        <p:txBody>
          <a:bodyPr/>
          <a:lstStyle/>
          <a:p>
            <a:r>
              <a:rPr lang="en-US" sz="2800" dirty="0"/>
              <a:t>Arithmetic Shift Right 1 Digit = Divide by 2 for 2's Complement Values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586883-42AA-6B41-96FF-F5AFA6862207}"/>
              </a:ext>
            </a:extLst>
          </p:cNvPr>
          <p:cNvGrpSpPr/>
          <p:nvPr/>
        </p:nvGrpSpPr>
        <p:grpSpPr>
          <a:xfrm>
            <a:off x="2267422" y="2434072"/>
            <a:ext cx="6569095" cy="782432"/>
            <a:chOff x="1553989" y="2246568"/>
            <a:chExt cx="6569095" cy="78243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E8D5D5-AF48-8D4E-B399-641C81B661C4}"/>
                </a:ext>
              </a:extLst>
            </p:cNvPr>
            <p:cNvSpPr/>
            <p:nvPr/>
          </p:nvSpPr>
          <p:spPr>
            <a:xfrm>
              <a:off x="1553989" y="2246568"/>
              <a:ext cx="6569095" cy="7824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C3A820-2BE2-5E48-94BE-F522201F6627}"/>
                </a:ext>
              </a:extLst>
            </p:cNvPr>
            <p:cNvSpPr txBox="1"/>
            <p:nvPr/>
          </p:nvSpPr>
          <p:spPr>
            <a:xfrm>
              <a:off x="1759453" y="2375468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3753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4A6E7E-3162-9341-98C6-244F045C488E}"/>
                </a:ext>
              </a:extLst>
            </p:cNvPr>
            <p:cNvSpPr txBox="1"/>
            <p:nvPr/>
          </p:nvSpPr>
          <p:spPr>
            <a:xfrm>
              <a:off x="2554215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5590F8-3287-404F-9752-B02D5A463654}"/>
                </a:ext>
              </a:extLst>
            </p:cNvPr>
            <p:cNvSpPr txBox="1"/>
            <p:nvPr/>
          </p:nvSpPr>
          <p:spPr>
            <a:xfrm>
              <a:off x="3409646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D20D20-C989-7049-B4E3-EA3D54CFC849}"/>
                </a:ext>
              </a:extLst>
            </p:cNvPr>
            <p:cNvSpPr txBox="1"/>
            <p:nvPr/>
          </p:nvSpPr>
          <p:spPr>
            <a:xfrm>
              <a:off x="4265077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7204AF-EE00-2545-8C29-D9979A95B298}"/>
                </a:ext>
              </a:extLst>
            </p:cNvPr>
            <p:cNvSpPr txBox="1"/>
            <p:nvPr/>
          </p:nvSpPr>
          <p:spPr>
            <a:xfrm>
              <a:off x="5120508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74A549-B75E-5844-962D-95D4003E7E90}"/>
                </a:ext>
              </a:extLst>
            </p:cNvPr>
            <p:cNvSpPr txBox="1"/>
            <p:nvPr/>
          </p:nvSpPr>
          <p:spPr>
            <a:xfrm>
              <a:off x="5975939" y="2394561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6F9E8D-5FEF-5047-9E56-8856CED56E9F}"/>
                </a:ext>
              </a:extLst>
            </p:cNvPr>
            <p:cNvSpPr txBox="1"/>
            <p:nvPr/>
          </p:nvSpPr>
          <p:spPr>
            <a:xfrm>
              <a:off x="6709697" y="239549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B924D3-3C47-7C48-AB6E-1651EAF3B1B4}"/>
                </a:ext>
              </a:extLst>
            </p:cNvPr>
            <p:cNvSpPr txBox="1"/>
            <p:nvPr/>
          </p:nvSpPr>
          <p:spPr>
            <a:xfrm>
              <a:off x="7448719" y="237546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4C7EC8-20D8-6744-9BD1-AF983546BB9A}"/>
              </a:ext>
            </a:extLst>
          </p:cNvPr>
          <p:cNvGrpSpPr/>
          <p:nvPr/>
        </p:nvGrpSpPr>
        <p:grpSpPr>
          <a:xfrm>
            <a:off x="3985016" y="4666566"/>
            <a:ext cx="2079874" cy="461665"/>
            <a:chOff x="5972857" y="4508116"/>
            <a:chExt cx="2079874" cy="4616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48D944-5027-3647-833F-BA8A419696E2}"/>
                </a:ext>
              </a:extLst>
            </p:cNvPr>
            <p:cNvSpPr txBox="1"/>
            <p:nvPr/>
          </p:nvSpPr>
          <p:spPr>
            <a:xfrm>
              <a:off x="5972857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374A16-9534-5C40-8085-E88C625A6600}"/>
                </a:ext>
              </a:extLst>
            </p:cNvPr>
            <p:cNvSpPr txBox="1"/>
            <p:nvPr/>
          </p:nvSpPr>
          <p:spPr>
            <a:xfrm>
              <a:off x="6828288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80E7386-F144-6F40-AD11-2DF55D0A9743}"/>
                </a:ext>
              </a:extLst>
            </p:cNvPr>
            <p:cNvSpPr txBox="1"/>
            <p:nvPr/>
          </p:nvSpPr>
          <p:spPr>
            <a:xfrm>
              <a:off x="7683719" y="4508116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5E2247-4437-1F42-AB36-CD51A5D952D5}"/>
              </a:ext>
            </a:extLst>
          </p:cNvPr>
          <p:cNvGrpSpPr/>
          <p:nvPr/>
        </p:nvGrpSpPr>
        <p:grpSpPr>
          <a:xfrm>
            <a:off x="6506736" y="4647473"/>
            <a:ext cx="2882671" cy="471452"/>
            <a:chOff x="8562482" y="4515722"/>
            <a:chExt cx="2882671" cy="47145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24A1D55-30A8-164A-98E2-9CC8414DBE31}"/>
                </a:ext>
              </a:extLst>
            </p:cNvPr>
            <p:cNvSpPr txBox="1"/>
            <p:nvPr/>
          </p:nvSpPr>
          <p:spPr>
            <a:xfrm>
              <a:off x="8562482" y="4515722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C80FD-58EC-F54B-9542-6EFB95D72E79}"/>
                </a:ext>
              </a:extLst>
            </p:cNvPr>
            <p:cNvSpPr txBox="1"/>
            <p:nvPr/>
          </p:nvSpPr>
          <p:spPr>
            <a:xfrm>
              <a:off x="9373341" y="45168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5DF4BAC-3BC9-594B-A16C-A5A9A7CACFDE}"/>
                </a:ext>
              </a:extLst>
            </p:cNvPr>
            <p:cNvSpPr txBox="1"/>
            <p:nvPr/>
          </p:nvSpPr>
          <p:spPr>
            <a:xfrm>
              <a:off x="10237995" y="4516810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928A79-F432-0C44-957D-6CE7FEFF3C44}"/>
                </a:ext>
              </a:extLst>
            </p:cNvPr>
            <p:cNvSpPr txBox="1"/>
            <p:nvPr/>
          </p:nvSpPr>
          <p:spPr>
            <a:xfrm>
              <a:off x="11076141" y="452550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CF58BA7-B1FA-5F4E-8341-9CAA010535C6}"/>
              </a:ext>
            </a:extLst>
          </p:cNvPr>
          <p:cNvSpPr txBox="1"/>
          <p:nvPr/>
        </p:nvSpPr>
        <p:spPr>
          <a:xfrm>
            <a:off x="2468689" y="4626961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53BF6E-05EA-3D46-A8CF-A6E26B6CCA94}"/>
              </a:ext>
            </a:extLst>
          </p:cNvPr>
          <p:cNvGrpSpPr/>
          <p:nvPr/>
        </p:nvGrpSpPr>
        <p:grpSpPr>
          <a:xfrm>
            <a:off x="2832749" y="3033742"/>
            <a:ext cx="6372152" cy="1632824"/>
            <a:chOff x="2832749" y="3033742"/>
            <a:chExt cx="6372152" cy="163282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40E5DA-0358-D64F-B06F-D2499578CB0E}"/>
                </a:ext>
              </a:extLst>
            </p:cNvPr>
            <p:cNvCxnSpPr>
              <a:cxnSpLocks/>
            </p:cNvCxnSpPr>
            <p:nvPr/>
          </p:nvCxnSpPr>
          <p:spPr>
            <a:xfrm>
              <a:off x="2832749" y="3054716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B3B9DA0-92F9-8847-A3B1-D7A181321E00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3627511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EC4480F-B8C1-FA4B-8A3F-B21EF0E8B7D2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4482942" y="3073809"/>
              <a:ext cx="542011" cy="1592757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0E0C49B-509C-0240-AF29-480374943257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5345664" y="3072304"/>
              <a:ext cx="534720" cy="1594262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C643568-F2E2-D94B-8DA2-769A01537F7D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207731" y="3042225"/>
              <a:ext cx="483511" cy="160524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2445997-A107-DE41-B64E-7BEA597D107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7058948" y="3033742"/>
              <a:ext cx="443153" cy="1614818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C1AD7A9-FF59-914D-8C5D-7C37FDC3E27A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7786920" y="3047210"/>
              <a:ext cx="579835" cy="1601351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E7B218A-3CFB-B047-A113-8B16E3B43972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8516968" y="3040737"/>
              <a:ext cx="687933" cy="1616523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3B8B25-2D65-D640-B0F9-C0A610BD541E}"/>
              </a:ext>
            </a:extLst>
          </p:cNvPr>
          <p:cNvGrpSpPr/>
          <p:nvPr/>
        </p:nvGrpSpPr>
        <p:grpSpPr>
          <a:xfrm>
            <a:off x="2381461" y="5118925"/>
            <a:ext cx="1710725" cy="795252"/>
            <a:chOff x="1704696" y="4945815"/>
            <a:chExt cx="1710725" cy="79525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10F9862-D066-3F4F-B3E8-E91CDE868CDB}"/>
                </a:ext>
              </a:extLst>
            </p:cNvPr>
            <p:cNvSpPr txBox="1"/>
            <p:nvPr/>
          </p:nvSpPr>
          <p:spPr>
            <a:xfrm>
              <a:off x="1704696" y="5371735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Replicate MSB</a:t>
              </a:r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71C9F5C0-0679-E545-A23A-666BC6791771}"/>
                </a:ext>
              </a:extLst>
            </p:cNvPr>
            <p:cNvSpPr/>
            <p:nvPr/>
          </p:nvSpPr>
          <p:spPr>
            <a:xfrm rot="5400000">
              <a:off x="2100061" y="4592181"/>
              <a:ext cx="506200" cy="1213467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E3A9FB-0EBD-874A-8420-F3760F6D433B}"/>
              </a:ext>
            </a:extLst>
          </p:cNvPr>
          <p:cNvGrpSpPr/>
          <p:nvPr/>
        </p:nvGrpSpPr>
        <p:grpSpPr>
          <a:xfrm>
            <a:off x="8995256" y="5218492"/>
            <a:ext cx="1870955" cy="1231447"/>
            <a:chOff x="8281823" y="5030988"/>
            <a:chExt cx="1870955" cy="1231447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84414EC-A5FD-2642-8FD4-191BB573415E}"/>
                </a:ext>
              </a:extLst>
            </p:cNvPr>
            <p:cNvSpPr/>
            <p:nvPr/>
          </p:nvSpPr>
          <p:spPr>
            <a:xfrm rot="5400000">
              <a:off x="8335805" y="4977006"/>
              <a:ext cx="400449" cy="508414"/>
            </a:xfrm>
            <a:prstGeom prst="rightBrace">
              <a:avLst>
                <a:gd name="adj1" fmla="val 8333"/>
                <a:gd name="adj2" fmla="val 5527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63D4BE-2DA3-3E4E-8A12-1FF2E5C7584C}"/>
                </a:ext>
              </a:extLst>
            </p:cNvPr>
            <p:cNvSpPr txBox="1"/>
            <p:nvPr/>
          </p:nvSpPr>
          <p:spPr>
            <a:xfrm>
              <a:off x="8445259" y="5431438"/>
              <a:ext cx="17075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Carry Bit</a:t>
              </a: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“bit bucket”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6C90F-346A-0F45-A2D4-EDEE82C58877}"/>
              </a:ext>
            </a:extLst>
          </p:cNvPr>
          <p:cNvGrpSpPr/>
          <p:nvPr/>
        </p:nvGrpSpPr>
        <p:grpSpPr>
          <a:xfrm>
            <a:off x="2333891" y="5310793"/>
            <a:ext cx="6569095" cy="1405091"/>
            <a:chOff x="1620458" y="5123289"/>
            <a:chExt cx="6569095" cy="140509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9DD406D-6AB0-0D4D-9C29-4F9997FC2EF2}"/>
                </a:ext>
              </a:extLst>
            </p:cNvPr>
            <p:cNvSpPr txBox="1"/>
            <p:nvPr/>
          </p:nvSpPr>
          <p:spPr>
            <a:xfrm>
              <a:off x="3831433" y="6159048"/>
              <a:ext cx="2014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Final 8-digit Value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A7D3FF98-4A0A-A245-9428-5C1D2E51CF52}"/>
                </a:ext>
              </a:extLst>
            </p:cNvPr>
            <p:cNvSpPr/>
            <p:nvPr/>
          </p:nvSpPr>
          <p:spPr>
            <a:xfrm rot="5400000">
              <a:off x="4335433" y="2408314"/>
              <a:ext cx="1139146" cy="6569095"/>
            </a:xfrm>
            <a:prstGeom prst="rightBrace">
              <a:avLst>
                <a:gd name="adj1" fmla="val 8333"/>
                <a:gd name="adj2" fmla="val 50698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D89FEF-43DE-874E-BA74-3BC8DD4677AC}"/>
              </a:ext>
            </a:extLst>
          </p:cNvPr>
          <p:cNvGrpSpPr/>
          <p:nvPr/>
        </p:nvGrpSpPr>
        <p:grpSpPr>
          <a:xfrm>
            <a:off x="1804033" y="1675856"/>
            <a:ext cx="7578377" cy="995538"/>
            <a:chOff x="1051645" y="1263925"/>
            <a:chExt cx="7578377" cy="99553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0E51D9A-CEEF-3F4F-B4FF-9D7837962655}"/>
                </a:ext>
              </a:extLst>
            </p:cNvPr>
            <p:cNvSpPr txBox="1"/>
            <p:nvPr/>
          </p:nvSpPr>
          <p:spPr>
            <a:xfrm>
              <a:off x="3707457" y="1372915"/>
              <a:ext cx="2262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Initial 8-digit Value</a:t>
              </a:r>
            </a:p>
          </p:txBody>
        </p:sp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1201CAF8-494C-DC45-BDFA-14EAA9F65921}"/>
                </a:ext>
              </a:extLst>
            </p:cNvPr>
            <p:cNvSpPr/>
            <p:nvPr/>
          </p:nvSpPr>
          <p:spPr>
            <a:xfrm rot="16200000">
              <a:off x="4594831" y="-1255917"/>
              <a:ext cx="461664" cy="6569095"/>
            </a:xfrm>
            <a:prstGeom prst="rightBrace">
              <a:avLst>
                <a:gd name="adj1" fmla="val 8333"/>
                <a:gd name="adj2" fmla="val 50352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9EB480-E6EC-CB40-B4FF-F9FD4F0E89F9}"/>
                </a:ext>
              </a:extLst>
            </p:cNvPr>
            <p:cNvSpPr txBox="1"/>
            <p:nvPr/>
          </p:nvSpPr>
          <p:spPr>
            <a:xfrm>
              <a:off x="1051645" y="1263925"/>
              <a:ext cx="1774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Most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AA027E-8323-1943-A5F7-BA093517380E}"/>
                </a:ext>
              </a:extLst>
            </p:cNvPr>
            <p:cNvSpPr txBox="1"/>
            <p:nvPr/>
          </p:nvSpPr>
          <p:spPr>
            <a:xfrm>
              <a:off x="6712991" y="1325234"/>
              <a:ext cx="1917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Least significant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digit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1F3C54A-74D9-AC4C-BF0C-8736116815B9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4A43F-F5DF-931A-4558-0E898F966CEE}"/>
              </a:ext>
            </a:extLst>
          </p:cNvPr>
          <p:cNvSpPr txBox="1"/>
          <p:nvPr/>
        </p:nvSpPr>
        <p:spPr>
          <a:xfrm>
            <a:off x="65886" y="3248083"/>
            <a:ext cx="2444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Binary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Positive Number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F1D9F1D-9DAC-99EF-3254-6AE1C75DC6D7}"/>
              </a:ext>
            </a:extLst>
          </p:cNvPr>
          <p:cNvCxnSpPr>
            <a:cxnSpLocks/>
          </p:cNvCxnSpPr>
          <p:nvPr/>
        </p:nvCxnSpPr>
        <p:spPr>
          <a:xfrm flipH="1">
            <a:off x="2645469" y="3027570"/>
            <a:ext cx="19199" cy="1599391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CBF93F2-0C60-4909-14B4-9BE8078B55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2166" y="583885"/>
            <a:ext cx="5681700" cy="10221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9024D23-3378-6FE6-6507-2F55A776E679}"/>
              </a:ext>
            </a:extLst>
          </p:cNvPr>
          <p:cNvSpPr txBox="1"/>
          <p:nvPr/>
        </p:nvSpPr>
        <p:spPr>
          <a:xfrm>
            <a:off x="3165048" y="4634361"/>
            <a:ext cx="369012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85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1" grpId="0" animBg="1"/>
      <p:bldP spid="56" grpId="0"/>
      <p:bldP spid="5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C2228DBF-E6CB-206C-EA0F-2EC1258A9F8B}"/>
              </a:ext>
            </a:extLst>
          </p:cNvPr>
          <p:cNvSpPr/>
          <p:nvPr/>
        </p:nvSpPr>
        <p:spPr>
          <a:xfrm>
            <a:off x="3259662" y="4376979"/>
            <a:ext cx="5820020" cy="23855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974D43-BD5C-D94F-88A7-BC5097F359D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9217" y="2784956"/>
            <a:ext cx="10717441" cy="14371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i="1" dirty="0">
                <a:solidFill>
                  <a:schemeClr val="accent5"/>
                </a:solidFill>
              </a:rPr>
              <a:t>“Binary Point,” </a:t>
            </a:r>
            <a:r>
              <a:rPr lang="en-US" sz="2000" dirty="0"/>
              <a:t>like </a:t>
            </a:r>
            <a:r>
              <a:rPr lang="en-US" sz="2000" b="1" i="1" dirty="0">
                <a:solidFill>
                  <a:schemeClr val="accent3"/>
                </a:solidFill>
              </a:rPr>
              <a:t>decimal point</a:t>
            </a:r>
            <a:r>
              <a:rPr lang="en-US" sz="2000" dirty="0"/>
              <a:t>, signifies boundary between integer and fractional parts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Bits to right of “binary point” </a:t>
            </a:r>
            <a:r>
              <a:rPr lang="en-US" sz="2000" dirty="0"/>
              <a:t>represent </a:t>
            </a:r>
            <a:r>
              <a:rPr lang="en-US" sz="2000" dirty="0">
                <a:solidFill>
                  <a:schemeClr val="accent5"/>
                </a:solidFill>
              </a:rPr>
              <a:t>fractional powers of 2</a:t>
            </a:r>
          </a:p>
          <a:p>
            <a:r>
              <a:rPr lang="en-US" sz="2000" u="sng" dirty="0"/>
              <a:t>Example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	</a:t>
            </a:r>
            <a:r>
              <a:rPr lang="en-US" sz="2000" dirty="0">
                <a:cs typeface="Calibri" panose="020F0502020204030204" pitchFamily="34" charset="0"/>
              </a:rPr>
              <a:t>10.1010</a:t>
            </a:r>
            <a:r>
              <a:rPr lang="en-US" sz="2000" baseline="-25000" dirty="0">
                <a:cs typeface="Calibri" panose="020F0502020204030204" pitchFamily="34" charset="0"/>
              </a:rPr>
              <a:t>2</a:t>
            </a:r>
            <a:r>
              <a:rPr lang="en-US" sz="2000" dirty="0">
                <a:cs typeface="Calibri" panose="020F0502020204030204" pitchFamily="34" charset="0"/>
              </a:rPr>
              <a:t> = 1×2</a:t>
            </a:r>
            <a:r>
              <a:rPr lang="en-US" sz="2000" baseline="30000" dirty="0">
                <a:cs typeface="Calibri" panose="020F0502020204030204" pitchFamily="34" charset="0"/>
              </a:rPr>
              <a:t>1</a:t>
            </a:r>
            <a:r>
              <a:rPr lang="en-US" sz="2000" dirty="0">
                <a:cs typeface="Calibri" panose="020F0502020204030204" pitchFamily="34" charset="0"/>
              </a:rPr>
              <a:t> + 1×2</a:t>
            </a:r>
            <a:r>
              <a:rPr lang="en-US" sz="2000" baseline="30000" dirty="0">
                <a:cs typeface="Calibri" panose="020F0502020204030204" pitchFamily="34" charset="0"/>
              </a:rPr>
              <a:t>-1</a:t>
            </a:r>
            <a:r>
              <a:rPr lang="en-US" sz="2000" dirty="0">
                <a:cs typeface="Calibri" panose="020F0502020204030204" pitchFamily="34" charset="0"/>
              </a:rPr>
              <a:t> + 1×2</a:t>
            </a:r>
            <a:r>
              <a:rPr lang="en-US" sz="2000" baseline="30000" dirty="0">
                <a:cs typeface="Calibri" panose="020F0502020204030204" pitchFamily="34" charset="0"/>
              </a:rPr>
              <a:t>-3</a:t>
            </a:r>
            <a:r>
              <a:rPr lang="en-US" sz="2000" dirty="0">
                <a:cs typeface="Calibri" panose="020F0502020204030204" pitchFamily="34" charset="0"/>
              </a:rPr>
              <a:t> = 2.625</a:t>
            </a:r>
            <a:r>
              <a:rPr lang="en-US" sz="2000" baseline="-25000" dirty="0">
                <a:cs typeface="Calibri" panose="020F0502020204030204" pitchFamily="34" charset="0"/>
              </a:rPr>
              <a:t>10</a:t>
            </a:r>
            <a:endParaRPr lang="en-US" sz="2000" dirty="0"/>
          </a:p>
          <a:p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95F52-24D1-4F49-8825-46FAE705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4" y="251486"/>
            <a:ext cx="5417906" cy="484461"/>
          </a:xfrm>
        </p:spPr>
        <p:txBody>
          <a:bodyPr/>
          <a:lstStyle/>
          <a:p>
            <a:r>
              <a:rPr lang="en-US" dirty="0"/>
              <a:t>Fractional Binary Numbers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6955724-6A49-854A-8481-45593F377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91366"/>
              </p:ext>
            </p:extLst>
          </p:nvPr>
        </p:nvGraphicFramePr>
        <p:xfrm>
          <a:off x="1496046" y="735947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-4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C4D697CE-184F-2646-B328-1A6D749C2F8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46A18D-1A56-6C81-AF44-4AC410C5989C}"/>
              </a:ext>
            </a:extLst>
          </p:cNvPr>
          <p:cNvGrpSpPr/>
          <p:nvPr/>
        </p:nvGrpSpPr>
        <p:grpSpPr>
          <a:xfrm>
            <a:off x="5326016" y="1094643"/>
            <a:ext cx="5963401" cy="1233327"/>
            <a:chOff x="2789851" y="2091470"/>
            <a:chExt cx="5963401" cy="123332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932D8E-FA62-F5DE-8163-FB8A29AA92EB}"/>
                </a:ext>
              </a:extLst>
            </p:cNvPr>
            <p:cNvSpPr txBox="1"/>
            <p:nvPr/>
          </p:nvSpPr>
          <p:spPr>
            <a:xfrm>
              <a:off x="2790920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19DA10D-C4A2-8FA2-1D40-91D86B7CE054}"/>
                </a:ext>
              </a:extLst>
            </p:cNvPr>
            <p:cNvSpPr txBox="1"/>
            <p:nvPr/>
          </p:nvSpPr>
          <p:spPr>
            <a:xfrm>
              <a:off x="3155170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E46FACB-DEAB-1283-4655-A1D4C64C194A}"/>
                </a:ext>
              </a:extLst>
            </p:cNvPr>
            <p:cNvSpPr txBox="1"/>
            <p:nvPr/>
          </p:nvSpPr>
          <p:spPr>
            <a:xfrm>
              <a:off x="3524182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6046E2-574E-B17B-C5C1-FAE49CB5DEC3}"/>
                </a:ext>
              </a:extLst>
            </p:cNvPr>
            <p:cNvSpPr txBox="1"/>
            <p:nvPr/>
          </p:nvSpPr>
          <p:spPr>
            <a:xfrm>
              <a:off x="3888432" y="2093929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FA850F-F82B-8B5E-C53A-8577EEB1193E}"/>
                </a:ext>
              </a:extLst>
            </p:cNvPr>
            <p:cNvSpPr txBox="1"/>
            <p:nvPr/>
          </p:nvSpPr>
          <p:spPr>
            <a:xfrm>
              <a:off x="4252682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2E327E-5CD8-3C4D-19E4-902B65BE33C9}"/>
                </a:ext>
              </a:extLst>
            </p:cNvPr>
            <p:cNvSpPr txBox="1"/>
            <p:nvPr/>
          </p:nvSpPr>
          <p:spPr>
            <a:xfrm>
              <a:off x="4612170" y="2095232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3A0D00A-108E-B4D3-60AC-A136B5DA0884}"/>
                </a:ext>
              </a:extLst>
            </p:cNvPr>
            <p:cNvSpPr txBox="1"/>
            <p:nvPr/>
          </p:nvSpPr>
          <p:spPr>
            <a:xfrm>
              <a:off x="4985944" y="2093929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C3B318-1834-B284-63E2-1407D2E3F05A}"/>
                </a:ext>
              </a:extLst>
            </p:cNvPr>
            <p:cNvSpPr txBox="1"/>
            <p:nvPr/>
          </p:nvSpPr>
          <p:spPr>
            <a:xfrm>
              <a:off x="5365511" y="2097053"/>
              <a:ext cx="369012" cy="461665"/>
            </a:xfrm>
            <a:prstGeom prst="rect">
              <a:avLst/>
            </a:prstGeom>
            <a:solidFill>
              <a:srgbClr val="D5FDA9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203932-F9CD-3B2E-4CCF-9F4D1D8B8E86}"/>
                </a:ext>
              </a:extLst>
            </p:cNvPr>
            <p:cNvSpPr txBox="1"/>
            <p:nvPr/>
          </p:nvSpPr>
          <p:spPr>
            <a:xfrm>
              <a:off x="5739285" y="2101815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D1E4A5-8CA6-9418-1E5B-0D958916CEB2}"/>
                </a:ext>
              </a:extLst>
            </p:cNvPr>
            <p:cNvSpPr txBox="1"/>
            <p:nvPr/>
          </p:nvSpPr>
          <p:spPr>
            <a:xfrm>
              <a:off x="6114824" y="2101815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08078-6F55-7692-7CF3-945B4697050F}"/>
                </a:ext>
              </a:extLst>
            </p:cNvPr>
            <p:cNvSpPr txBox="1"/>
            <p:nvPr/>
          </p:nvSpPr>
          <p:spPr>
            <a:xfrm>
              <a:off x="6490363" y="2093929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DCFDAA-7B42-2A96-6A6E-72A05EF283D4}"/>
                </a:ext>
              </a:extLst>
            </p:cNvPr>
            <p:cNvSpPr txBox="1"/>
            <p:nvPr/>
          </p:nvSpPr>
          <p:spPr>
            <a:xfrm>
              <a:off x="6872429" y="2093928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EA7203-7AA2-F4E3-2BA3-22066BD59110}"/>
                </a:ext>
              </a:extLst>
            </p:cNvPr>
            <p:cNvSpPr txBox="1"/>
            <p:nvPr/>
          </p:nvSpPr>
          <p:spPr>
            <a:xfrm>
              <a:off x="7248951" y="2095231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03EA3A-9FDE-3155-149F-94B467AEA9ED}"/>
                </a:ext>
              </a:extLst>
            </p:cNvPr>
            <p:cNvSpPr txBox="1"/>
            <p:nvPr/>
          </p:nvSpPr>
          <p:spPr>
            <a:xfrm>
              <a:off x="7608439" y="2095231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833D6BB-2DA2-1B20-2BAC-C6CC7965E24E}"/>
                </a:ext>
              </a:extLst>
            </p:cNvPr>
            <p:cNvSpPr txBox="1"/>
            <p:nvPr/>
          </p:nvSpPr>
          <p:spPr>
            <a:xfrm>
              <a:off x="7982213" y="2093928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DC52E6-B476-ED7F-0E88-CDAF6E5956AA}"/>
                </a:ext>
              </a:extLst>
            </p:cNvPr>
            <p:cNvSpPr txBox="1"/>
            <p:nvPr/>
          </p:nvSpPr>
          <p:spPr>
            <a:xfrm>
              <a:off x="3507744" y="2895709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integer part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BC305A-A49A-8540-830A-6DF786B5570B}"/>
                </a:ext>
              </a:extLst>
            </p:cNvPr>
            <p:cNvSpPr txBox="1"/>
            <p:nvPr/>
          </p:nvSpPr>
          <p:spPr>
            <a:xfrm>
              <a:off x="6612906" y="2868435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fractional part</a:t>
              </a:r>
            </a:p>
          </p:txBody>
        </p:sp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DED52B21-E0A6-EA87-42CC-66C805F21BAD}"/>
                </a:ext>
              </a:extLst>
            </p:cNvPr>
            <p:cNvSpPr/>
            <p:nvPr/>
          </p:nvSpPr>
          <p:spPr>
            <a:xfrm rot="16200000">
              <a:off x="4059224" y="1266141"/>
              <a:ext cx="437677" cy="29764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9587FF-BD29-576D-75F7-9A2E9CF80176}"/>
                </a:ext>
              </a:extLst>
            </p:cNvPr>
            <p:cNvSpPr txBox="1"/>
            <p:nvPr/>
          </p:nvSpPr>
          <p:spPr>
            <a:xfrm>
              <a:off x="8355987" y="2091470"/>
              <a:ext cx="36901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61" name="Left Brace 60">
              <a:extLst>
                <a:ext uri="{FF2B5EF4-FFF2-40B4-BE49-F238E27FC236}">
                  <a16:creationId xmlns:a16="http://schemas.microsoft.com/office/drawing/2014/main" id="{65514367-D15E-4AE5-7BAD-37E5955E698A}"/>
                </a:ext>
              </a:extLst>
            </p:cNvPr>
            <p:cNvSpPr/>
            <p:nvPr/>
          </p:nvSpPr>
          <p:spPr>
            <a:xfrm rot="16200000">
              <a:off x="7046202" y="1273541"/>
              <a:ext cx="437677" cy="297642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E572B9B-083E-87E4-5C15-48A4D23DDEBC}"/>
                </a:ext>
              </a:extLst>
            </p:cNvPr>
            <p:cNvSpPr txBox="1"/>
            <p:nvPr/>
          </p:nvSpPr>
          <p:spPr>
            <a:xfrm>
              <a:off x="5191476" y="2955465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radix point</a:t>
              </a:r>
            </a:p>
          </p:txBody>
        </p:sp>
        <p:sp>
          <p:nvSpPr>
            <p:cNvPr id="63" name="Up Arrow 62">
              <a:extLst>
                <a:ext uri="{FF2B5EF4-FFF2-40B4-BE49-F238E27FC236}">
                  <a16:creationId xmlns:a16="http://schemas.microsoft.com/office/drawing/2014/main" id="{B3FF80DB-D7FD-B2BE-7436-83B1621DFE8B}"/>
                </a:ext>
              </a:extLst>
            </p:cNvPr>
            <p:cNvSpPr/>
            <p:nvPr/>
          </p:nvSpPr>
          <p:spPr>
            <a:xfrm>
              <a:off x="5695473" y="2761752"/>
              <a:ext cx="139588" cy="31862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5EDB86-CEB5-E4FF-7D28-58F166047632}"/>
              </a:ext>
            </a:extLst>
          </p:cNvPr>
          <p:cNvGrpSpPr>
            <a:grpSpLocks/>
          </p:cNvGrpSpPr>
          <p:nvPr/>
        </p:nvGrpSpPr>
        <p:grpSpPr bwMode="auto">
          <a:xfrm>
            <a:off x="4402662" y="4193924"/>
            <a:ext cx="3554412" cy="1592265"/>
            <a:chOff x="1584" y="1048"/>
            <a:chExt cx="2239" cy="1003"/>
          </a:xfrm>
        </p:grpSpPr>
        <p:sp>
          <p:nvSpPr>
            <p:cNvPr id="65" name="Text Box 5">
              <a:extLst>
                <a:ext uri="{FF2B5EF4-FFF2-40B4-BE49-F238E27FC236}">
                  <a16:creationId xmlns:a16="http://schemas.microsoft.com/office/drawing/2014/main" id="{F1635CCF-B166-C5A3-AFE4-676B157D2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6" y="1048"/>
              <a:ext cx="1147" cy="4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sz="4400" b="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xx.yyyy</a:t>
              </a:r>
              <a:endParaRPr lang="en-US" sz="4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14C0407-4672-366F-2A3A-C2BBAE503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1488"/>
              <a:ext cx="336" cy="192"/>
            </a:xfrm>
            <a:custGeom>
              <a:avLst/>
              <a:gdLst>
                <a:gd name="T0" fmla="*/ 336 w 336"/>
                <a:gd name="T1" fmla="*/ 0 h 192"/>
                <a:gd name="T2" fmla="*/ 192 w 336"/>
                <a:gd name="T3" fmla="*/ 144 h 192"/>
                <a:gd name="T4" fmla="*/ 0 w 336"/>
                <a:gd name="T5" fmla="*/ 192 h 192"/>
                <a:gd name="T6" fmla="*/ 0 60000 65536"/>
                <a:gd name="T7" fmla="*/ 0 60000 65536"/>
                <a:gd name="T8" fmla="*/ 0 60000 65536"/>
                <a:gd name="T9" fmla="*/ 0 w 336"/>
                <a:gd name="T10" fmla="*/ 0 h 192"/>
                <a:gd name="T11" fmla="*/ 336 w 33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192">
                  <a:moveTo>
                    <a:pt x="336" y="0"/>
                  </a:moveTo>
                  <a:cubicBezTo>
                    <a:pt x="292" y="56"/>
                    <a:pt x="248" y="112"/>
                    <a:pt x="192" y="144"/>
                  </a:cubicBezTo>
                  <a:cubicBezTo>
                    <a:pt x="136" y="176"/>
                    <a:pt x="68" y="184"/>
                    <a:pt x="0" y="19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D118D94-FA52-4247-3158-8E6DE02A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536"/>
              <a:ext cx="96" cy="240"/>
            </a:xfrm>
            <a:custGeom>
              <a:avLst/>
              <a:gdLst>
                <a:gd name="T0" fmla="*/ 0 w 96"/>
                <a:gd name="T1" fmla="*/ 0 h 240"/>
                <a:gd name="T2" fmla="*/ 48 w 96"/>
                <a:gd name="T3" fmla="*/ 144 h 240"/>
                <a:gd name="T4" fmla="*/ 96 w 96"/>
                <a:gd name="T5" fmla="*/ 240 h 240"/>
                <a:gd name="T6" fmla="*/ 0 60000 65536"/>
                <a:gd name="T7" fmla="*/ 0 60000 65536"/>
                <a:gd name="T8" fmla="*/ 0 60000 65536"/>
                <a:gd name="T9" fmla="*/ 0 w 96"/>
                <a:gd name="T10" fmla="*/ 0 h 240"/>
                <a:gd name="T11" fmla="*/ 96 w 9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240">
                  <a:moveTo>
                    <a:pt x="0" y="0"/>
                  </a:moveTo>
                  <a:cubicBezTo>
                    <a:pt x="16" y="52"/>
                    <a:pt x="32" y="104"/>
                    <a:pt x="48" y="144"/>
                  </a:cubicBezTo>
                  <a:cubicBezTo>
                    <a:pt x="64" y="184"/>
                    <a:pt x="80" y="212"/>
                    <a:pt x="96" y="24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83F1C35-0CCA-4DA8-4AB9-AD0758C22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" y="1536"/>
              <a:ext cx="288" cy="240"/>
            </a:xfrm>
            <a:custGeom>
              <a:avLst/>
              <a:gdLst>
                <a:gd name="T0" fmla="*/ 0 w 288"/>
                <a:gd name="T1" fmla="*/ 0 h 240"/>
                <a:gd name="T2" fmla="*/ 96 w 288"/>
                <a:gd name="T3" fmla="*/ 144 h 240"/>
                <a:gd name="T4" fmla="*/ 288 w 288"/>
                <a:gd name="T5" fmla="*/ 240 h 240"/>
                <a:gd name="T6" fmla="*/ 0 60000 65536"/>
                <a:gd name="T7" fmla="*/ 0 60000 65536"/>
                <a:gd name="T8" fmla="*/ 0 60000 65536"/>
                <a:gd name="T9" fmla="*/ 0 w 288"/>
                <a:gd name="T10" fmla="*/ 0 h 240"/>
                <a:gd name="T11" fmla="*/ 288 w 28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240">
                  <a:moveTo>
                    <a:pt x="0" y="0"/>
                  </a:moveTo>
                  <a:cubicBezTo>
                    <a:pt x="24" y="52"/>
                    <a:pt x="48" y="104"/>
                    <a:pt x="96" y="144"/>
                  </a:cubicBezTo>
                  <a:cubicBezTo>
                    <a:pt x="144" y="184"/>
                    <a:pt x="216" y="212"/>
                    <a:pt x="288" y="24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F7A900D-6190-8FC4-F88A-2D2F0D764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536"/>
              <a:ext cx="384" cy="192"/>
            </a:xfrm>
            <a:custGeom>
              <a:avLst/>
              <a:gdLst>
                <a:gd name="T0" fmla="*/ 0 w 384"/>
                <a:gd name="T1" fmla="*/ 0 h 192"/>
                <a:gd name="T2" fmla="*/ 144 w 384"/>
                <a:gd name="T3" fmla="*/ 96 h 192"/>
                <a:gd name="T4" fmla="*/ 384 w 384"/>
                <a:gd name="T5" fmla="*/ 192 h 192"/>
                <a:gd name="T6" fmla="*/ 0 60000 65536"/>
                <a:gd name="T7" fmla="*/ 0 60000 65536"/>
                <a:gd name="T8" fmla="*/ 0 60000 65536"/>
                <a:gd name="T9" fmla="*/ 0 w 384"/>
                <a:gd name="T10" fmla="*/ 0 h 192"/>
                <a:gd name="T11" fmla="*/ 384 w 38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192">
                  <a:moveTo>
                    <a:pt x="0" y="0"/>
                  </a:moveTo>
                  <a:cubicBezTo>
                    <a:pt x="40" y="32"/>
                    <a:pt x="80" y="64"/>
                    <a:pt x="144" y="96"/>
                  </a:cubicBezTo>
                  <a:cubicBezTo>
                    <a:pt x="208" y="128"/>
                    <a:pt x="344" y="176"/>
                    <a:pt x="384" y="19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BFDCEAC-048C-5B82-AD9E-51469F8E1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" y="1488"/>
              <a:ext cx="96" cy="240"/>
            </a:xfrm>
            <a:custGeom>
              <a:avLst/>
              <a:gdLst>
                <a:gd name="T0" fmla="*/ 96 w 96"/>
                <a:gd name="T1" fmla="*/ 0 h 240"/>
                <a:gd name="T2" fmla="*/ 48 w 96"/>
                <a:gd name="T3" fmla="*/ 144 h 240"/>
                <a:gd name="T4" fmla="*/ 0 w 96"/>
                <a:gd name="T5" fmla="*/ 240 h 240"/>
                <a:gd name="T6" fmla="*/ 0 60000 65536"/>
                <a:gd name="T7" fmla="*/ 0 60000 65536"/>
                <a:gd name="T8" fmla="*/ 0 60000 65536"/>
                <a:gd name="T9" fmla="*/ 0 w 96"/>
                <a:gd name="T10" fmla="*/ 0 h 240"/>
                <a:gd name="T11" fmla="*/ 96 w 9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240">
                  <a:moveTo>
                    <a:pt x="96" y="0"/>
                  </a:moveTo>
                  <a:cubicBezTo>
                    <a:pt x="80" y="52"/>
                    <a:pt x="64" y="104"/>
                    <a:pt x="48" y="144"/>
                  </a:cubicBezTo>
                  <a:cubicBezTo>
                    <a:pt x="32" y="184"/>
                    <a:pt x="16" y="212"/>
                    <a:pt x="0" y="24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989C09F-D190-938F-CC4E-4E00000AE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536"/>
              <a:ext cx="48" cy="144"/>
            </a:xfrm>
            <a:custGeom>
              <a:avLst/>
              <a:gdLst>
                <a:gd name="T0" fmla="*/ 48 w 48"/>
                <a:gd name="T1" fmla="*/ 0 h 144"/>
                <a:gd name="T2" fmla="*/ 0 w 48"/>
                <a:gd name="T3" fmla="*/ 144 h 144"/>
                <a:gd name="T4" fmla="*/ 0 60000 65536"/>
                <a:gd name="T5" fmla="*/ 0 60000 65536"/>
                <a:gd name="T6" fmla="*/ 0 w 48"/>
                <a:gd name="T7" fmla="*/ 0 h 144"/>
                <a:gd name="T8" fmla="*/ 48 w 48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8" h="144">
                  <a:moveTo>
                    <a:pt x="48" y="0"/>
                  </a:moveTo>
                  <a:cubicBezTo>
                    <a:pt x="48" y="0"/>
                    <a:pt x="24" y="72"/>
                    <a:pt x="0" y="14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72" name="Text Box 12">
              <a:extLst>
                <a:ext uri="{FF2B5EF4-FFF2-40B4-BE49-F238E27FC236}">
                  <a16:creationId xmlns:a16="http://schemas.microsoft.com/office/drawing/2014/main" id="{4BA63A7B-8502-2938-9445-28D18F009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1616"/>
              <a:ext cx="280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Text Box 13">
              <a:extLst>
                <a:ext uri="{FF2B5EF4-FFF2-40B4-BE49-F238E27FC236}">
                  <a16:creationId xmlns:a16="http://schemas.microsoft.com/office/drawing/2014/main" id="{E1105C2F-8AEB-8CCA-AFB1-CF96BD33C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1712"/>
              <a:ext cx="280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Text Box 14">
              <a:extLst>
                <a:ext uri="{FF2B5EF4-FFF2-40B4-BE49-F238E27FC236}">
                  <a16:creationId xmlns:a16="http://schemas.microsoft.com/office/drawing/2014/main" id="{BF7D4154-542D-1D14-38E9-4891BFD887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721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Text Box 15">
              <a:extLst>
                <a:ext uri="{FF2B5EF4-FFF2-40B4-BE49-F238E27FC236}">
                  <a16:creationId xmlns:a16="http://schemas.microsoft.com/office/drawing/2014/main" id="{844C3A6E-2BED-2531-4842-62D2C7F74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1760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-2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 Box 16">
              <a:extLst>
                <a:ext uri="{FF2B5EF4-FFF2-40B4-BE49-F238E27FC236}">
                  <a16:creationId xmlns:a16="http://schemas.microsoft.com/office/drawing/2014/main" id="{7A5426CE-4790-C9F4-E3F5-76ED93093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760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-3</a:t>
              </a:r>
              <a:endParaRPr lang="en-US" sz="24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Text Box 17">
              <a:extLst>
                <a:ext uri="{FF2B5EF4-FFF2-40B4-BE49-F238E27FC236}">
                  <a16:creationId xmlns:a16="http://schemas.microsoft.com/office/drawing/2014/main" id="{5AD5C18D-3737-D1ED-9BEE-3A8AA4555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664"/>
              <a:ext cx="319" cy="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b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400" b="0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-4</a:t>
              </a:r>
              <a:endParaRPr lang="en-US" sz="24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93047C2-D5B1-D387-114D-DA9E7792F20C}"/>
              </a:ext>
            </a:extLst>
          </p:cNvPr>
          <p:cNvGrpSpPr/>
          <p:nvPr/>
        </p:nvGrpSpPr>
        <p:grpSpPr>
          <a:xfrm>
            <a:off x="3361980" y="5712503"/>
            <a:ext cx="5485163" cy="961262"/>
            <a:chOff x="6215443" y="2518713"/>
            <a:chExt cx="5485163" cy="96126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A5C563-5C1B-E81E-D2FF-C4B725F49D4A}"/>
                </a:ext>
              </a:extLst>
            </p:cNvPr>
            <p:cNvSpPr txBox="1"/>
            <p:nvPr/>
          </p:nvSpPr>
          <p:spPr>
            <a:xfrm>
              <a:off x="8931808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062450-6573-C167-25EF-520FE117E1B7}"/>
                </a:ext>
              </a:extLst>
            </p:cNvPr>
            <p:cNvSpPr txBox="1"/>
            <p:nvPr/>
          </p:nvSpPr>
          <p:spPr>
            <a:xfrm>
              <a:off x="6365516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895E22-6789-A3BB-FFB6-62F1BBF3170A}"/>
                </a:ext>
              </a:extLst>
            </p:cNvPr>
            <p:cNvSpPr txBox="1"/>
            <p:nvPr/>
          </p:nvSpPr>
          <p:spPr>
            <a:xfrm>
              <a:off x="7220947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2CAD6D-5608-D565-641F-CE91DA112B64}"/>
                </a:ext>
              </a:extLst>
            </p:cNvPr>
            <p:cNvSpPr txBox="1"/>
            <p:nvPr/>
          </p:nvSpPr>
          <p:spPr>
            <a:xfrm>
              <a:off x="8076378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8A99045-0FDF-B928-B13E-53CED01AB9AC}"/>
                    </a:ext>
                  </a:extLst>
                </p:cNvPr>
                <p:cNvSpPr/>
                <p:nvPr/>
              </p:nvSpPr>
              <p:spPr>
                <a:xfrm>
                  <a:off x="7068790" y="2518713"/>
                  <a:ext cx="67332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558E997-908F-CA46-9E9B-448284D1EF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790" y="2518713"/>
                  <a:ext cx="673325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81BE6E38-F3A0-6BBB-AF31-AD9E9D88DF0E}"/>
                    </a:ext>
                  </a:extLst>
                </p:cNvPr>
                <p:cNvSpPr/>
                <p:nvPr/>
              </p:nvSpPr>
              <p:spPr>
                <a:xfrm>
                  <a:off x="6215443" y="2518713"/>
                  <a:ext cx="66915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9768565-AD76-7745-AB63-29D596C70B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5443" y="2518713"/>
                  <a:ext cx="669158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68EF7B4-34FD-9021-08DC-6B5949A1178B}"/>
                    </a:ext>
                  </a:extLst>
                </p:cNvPr>
                <p:cNvSpPr/>
                <p:nvPr/>
              </p:nvSpPr>
              <p:spPr>
                <a:xfrm>
                  <a:off x="7830445" y="2518713"/>
                  <a:ext cx="955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EB5BD4A-0FFB-AC40-BB18-AF287B7853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445" y="2518713"/>
                  <a:ext cx="955454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CB164CE-F8A0-242E-849F-5EE087F7F16E}"/>
                    </a:ext>
                  </a:extLst>
                </p:cNvPr>
                <p:cNvSpPr/>
                <p:nvPr/>
              </p:nvSpPr>
              <p:spPr>
                <a:xfrm>
                  <a:off x="8822986" y="2518713"/>
                  <a:ext cx="955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1/4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F6A6E34-C439-9A4E-BB97-C6A7E3553A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2986" y="2518713"/>
                  <a:ext cx="955454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6454ED-CED0-688C-4B06-020B2991061E}"/>
                </a:ext>
              </a:extLst>
            </p:cNvPr>
            <p:cNvSpPr txBox="1"/>
            <p:nvPr/>
          </p:nvSpPr>
          <p:spPr>
            <a:xfrm>
              <a:off x="9868088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04AD666-D087-1AF1-29DA-30A9E3BB3661}"/>
                    </a:ext>
                  </a:extLst>
                </p:cNvPr>
                <p:cNvSpPr/>
                <p:nvPr/>
              </p:nvSpPr>
              <p:spPr>
                <a:xfrm>
                  <a:off x="9759266" y="2518713"/>
                  <a:ext cx="955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−3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1/8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2806A560-64CF-B34D-8599-EB2B5F76EE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266" y="2518713"/>
                  <a:ext cx="955454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4F5F61-8AF2-BA60-7D80-8EC590C16FE8}"/>
                </a:ext>
              </a:extLst>
            </p:cNvPr>
            <p:cNvSpPr txBox="1"/>
            <p:nvPr/>
          </p:nvSpPr>
          <p:spPr>
            <a:xfrm>
              <a:off x="10804174" y="2882689"/>
              <a:ext cx="36901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E44C240-2AB2-AF92-96F9-22CDF1426EE7}"/>
                    </a:ext>
                  </a:extLst>
                </p:cNvPr>
                <p:cNvSpPr/>
                <p:nvPr/>
              </p:nvSpPr>
              <p:spPr>
                <a:xfrm>
                  <a:off x="10645765" y="2518713"/>
                  <a:ext cx="1054841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−4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∗</m:t>
                        </m:r>
                        <m:r>
                          <a:rPr lang="en-US" sz="1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1/16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7796EA2-3F06-1F45-88D8-B67D6670A3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5765" y="2518713"/>
                  <a:ext cx="105484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4203B3-7347-B85F-B3F0-C1C3CDA84ADF}"/>
                </a:ext>
              </a:extLst>
            </p:cNvPr>
            <p:cNvSpPr/>
            <p:nvPr/>
          </p:nvSpPr>
          <p:spPr>
            <a:xfrm>
              <a:off x="7796939" y="3328788"/>
              <a:ext cx="151187" cy="1511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21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" grpId="0" uiExpand="1" build="p"/>
      <p:bldP spid="4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FEEFE-8A5E-FC44-9AB9-C59FBC6024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20687" y="3998648"/>
            <a:ext cx="8447932" cy="2442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800" dirty="0"/>
              <a:t>Computer hardware that supports this is called </a:t>
            </a:r>
            <a:r>
              <a:rPr lang="en-US" sz="2800" dirty="0">
                <a:solidFill>
                  <a:srgbClr val="FF0000"/>
                </a:solidFill>
              </a:rPr>
              <a:t>floating point hardware</a:t>
            </a:r>
            <a:r>
              <a:rPr lang="en-US" sz="2600" dirty="0"/>
              <a:t> due to the “floating” of the binary point</a:t>
            </a:r>
          </a:p>
          <a:p>
            <a:pPr>
              <a:lnSpc>
                <a:spcPct val="70000"/>
              </a:lnSpc>
              <a:spcBef>
                <a:spcPct val="70000"/>
              </a:spcBef>
              <a:tabLst>
                <a:tab pos="4406900" algn="l"/>
              </a:tabLst>
            </a:pPr>
            <a:r>
              <a:rPr lang="en-US" sz="2600" dirty="0"/>
              <a:t>Declare such variable in C as </a:t>
            </a:r>
            <a:r>
              <a:rPr lang="en-US" sz="2600" b="1" dirty="0">
                <a:latin typeface="Courier New" charset="0"/>
              </a:rPr>
              <a:t>float</a:t>
            </a:r>
            <a:r>
              <a:rPr lang="en-US" sz="2600" dirty="0"/>
              <a:t> (or </a:t>
            </a:r>
            <a:r>
              <a:rPr lang="en-US" sz="2600" b="1" dirty="0">
                <a:latin typeface="Courier New" charset="0"/>
              </a:rPr>
              <a:t>double</a:t>
            </a:r>
            <a:r>
              <a:rPr lang="en-US" sz="2600" dirty="0"/>
              <a:t>)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B4E4F-117D-1044-9935-7A9081D2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Binary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7A1CE6-2E82-7D4C-BF01-517E6E181F00}"/>
              </a:ext>
            </a:extLst>
          </p:cNvPr>
          <p:cNvGrpSpPr/>
          <p:nvPr/>
        </p:nvGrpSpPr>
        <p:grpSpPr>
          <a:xfrm>
            <a:off x="1695953" y="1405933"/>
            <a:ext cx="7275514" cy="2182814"/>
            <a:chOff x="548640" y="1216152"/>
            <a:chExt cx="7275514" cy="2182814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209A7C1-B52A-0247-92F0-10A79E5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226" y="2067082"/>
              <a:ext cx="240129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+1.01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×   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5C5AB759-B05A-2144-8910-DB87EE0CF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4" y="2511553"/>
              <a:ext cx="2501901" cy="854076"/>
              <a:chOff x="2851" y="1339"/>
              <a:chExt cx="1576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5A2F5DD-E167-294B-A961-968DE32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3" y="1579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9A2F6E10-4CB5-854C-B6F6-26D929D69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" y="1339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8D71CF-5E07-F343-BDBC-444523037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216" y="2468690"/>
              <a:ext cx="2205039" cy="930276"/>
              <a:chOff x="1060" y="1269"/>
              <a:chExt cx="1389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022B507C-EE9E-474F-AB2B-CA0A05991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1557"/>
                <a:ext cx="1389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binary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F8D2732D-32F2-E147-96A9-67CC9E5DD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3" y="1269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D2C1C2AA-15E5-C445-A5DB-592A1564E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1" y="1216152"/>
              <a:ext cx="2474913" cy="906461"/>
              <a:chOff x="3024" y="523"/>
              <a:chExt cx="1559" cy="57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82D36E50-65C7-D343-B49A-6FF1CE312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2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F9416482-8D8F-1E47-A9AF-DF291B90E1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5" cy="538"/>
                <a:chOff x="3408" y="523"/>
                <a:chExt cx="1175" cy="538"/>
              </a:xfrm>
            </p:grpSpPr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DB30D81B-A008-ED4D-9EAE-7FBE690E0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4">
                  <a:extLst>
                    <a:ext uri="{FF2B5EF4-FFF2-40B4-BE49-F238E27FC236}">
                      <a16:creationId xmlns:a16="http://schemas.microsoft.com/office/drawing/2014/main" id="{39624E1A-07A4-5646-BCF8-B2A9B4DEF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A205D2-9784-9247-9474-302082615A01}"/>
                </a:ext>
              </a:extLst>
            </p:cNvPr>
            <p:cNvGrpSpPr/>
            <p:nvPr/>
          </p:nvGrpSpPr>
          <p:grpSpPr>
            <a:xfrm>
              <a:off x="548640" y="1224090"/>
              <a:ext cx="3429000" cy="873156"/>
              <a:chOff x="548640" y="1224090"/>
              <a:chExt cx="3429000" cy="873156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A2FCC2CA-C5DE-C24D-877A-0F2D12F9E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206753" cy="712788"/>
                <a:chOff x="0" y="528"/>
                <a:chExt cx="2020" cy="449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49DB488-4379-9F49-B925-420171F4D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" y="679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FB1B953C-CE2C-5848-AE19-082D0C6D3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E553CAEC-3F45-7B4F-9DD9-BAC27D0A5EC8}"/>
                  </a:ext>
                </a:extLst>
              </p:cNvPr>
              <p:cNvSpPr/>
              <p:nvPr/>
            </p:nvSpPr>
            <p:spPr bwMode="auto">
              <a:xfrm rot="5400000">
                <a:off x="3474720" y="1594326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EE3BB796-2013-434D-BD01-BF9F2381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697" y="2564443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B9DA3D34-1CFB-AE42-BA5A-5C211A6CF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1228" y="2515734"/>
            <a:ext cx="822960" cy="285473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5799A-B4AF-A842-B149-A1EA79FE0D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0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C4CC7-9B50-5147-BC0F-EE63D7722E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98576" y="1745337"/>
            <a:ext cx="8511601" cy="3620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Analogous to scientific notation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Decimal:</a:t>
            </a:r>
          </a:p>
          <a:p>
            <a:pPr lvl="1"/>
            <a:r>
              <a:rPr lang="en-US" sz="2400" dirty="0"/>
              <a:t>Not 12000000, but	1.2 x 10</a:t>
            </a:r>
            <a:r>
              <a:rPr lang="en-US" sz="2400" baseline="30000" dirty="0"/>
              <a:t>7</a:t>
            </a:r>
            <a:r>
              <a:rPr lang="en-US" sz="2400" dirty="0"/>
              <a:t>		In C: 1.2e7</a:t>
            </a:r>
          </a:p>
          <a:p>
            <a:pPr lvl="1"/>
            <a:r>
              <a:rPr lang="en-US" sz="2400" dirty="0"/>
              <a:t>Not 0.0000012, but 	1.2 x 10</a:t>
            </a:r>
            <a:r>
              <a:rPr lang="en-US" sz="2400" baseline="30000" dirty="0"/>
              <a:t>-6</a:t>
            </a:r>
            <a:r>
              <a:rPr lang="en-US" sz="2400" dirty="0"/>
              <a:t>		In C: 1.2e-6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Binary:</a:t>
            </a:r>
          </a:p>
          <a:p>
            <a:pPr lvl="1"/>
            <a:r>
              <a:rPr lang="en-US" sz="2400" dirty="0"/>
              <a:t>Not 11000.000, 		but 1.1 x 2</a:t>
            </a:r>
            <a:r>
              <a:rPr lang="en-US" sz="2400" baseline="30000" dirty="0"/>
              <a:t>4</a:t>
            </a:r>
          </a:p>
          <a:p>
            <a:pPr lvl="1"/>
            <a:r>
              <a:rPr lang="en-US" sz="2400" dirty="0"/>
              <a:t>Not 0.000101, 		but 1.01 x 2</a:t>
            </a:r>
            <a:r>
              <a:rPr lang="en-US" sz="2400" baseline="30000" dirty="0"/>
              <a:t>-4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9255F-CDEE-2740-B64B-2EB30A71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EFF0-9934-8143-8020-8FDE4016E3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31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scientific notation </a:t>
                </a:r>
                <a:r>
                  <a:rPr lang="en-US" sz="2200" dirty="0"/>
                  <a:t>to fixed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</a:t>
                </a:r>
                <a:endParaRPr lang="en-US" sz="2200" baseline="30000" dirty="0">
                  <a:solidFill>
                    <a:srgbClr val="0070C0"/>
                  </a:solidFill>
                </a:endParaRPr>
              </a:p>
              <a:p>
                <a:r>
                  <a:rPr lang="en-US" sz="2200" dirty="0"/>
                  <a:t>Perform the multiplication by shifting the decimal until the exponent disappears</a:t>
                </a:r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4</a:t>
                </a:r>
                <a:r>
                  <a:rPr lang="en-US" sz="2400" dirty="0"/>
                  <a:t>    =   10110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   =   22</a:t>
                </a:r>
                <a:r>
                  <a:rPr lang="en-US" sz="2400" baseline="-25000" dirty="0"/>
                  <a:t>10</a:t>
                </a:r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-2</a:t>
                </a:r>
                <a:r>
                  <a:rPr lang="en-US" sz="2400" dirty="0"/>
                  <a:t>   =   0.01011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=   0.34375</a:t>
                </a:r>
                <a:r>
                  <a:rPr lang="en-US" sz="2400" baseline="-25000" dirty="0"/>
                  <a:t>10</a:t>
                </a:r>
              </a:p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 </a:t>
                </a:r>
                <a:r>
                  <a:rPr lang="en-US" sz="2200" dirty="0"/>
                  <a:t>to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normalized</a:t>
                </a:r>
                <a:r>
                  <a:rPr lang="en-US" sz="2200" dirty="0">
                    <a:solidFill>
                      <a:srgbClr val="0070C0"/>
                    </a:solidFill>
                  </a:rPr>
                  <a:t> scientific notation</a:t>
                </a:r>
              </a:p>
              <a:p>
                <a:pPr lvl="1"/>
                <a:r>
                  <a:rPr lang="en-US" sz="2200" dirty="0"/>
                  <a:t>Distribute out exponents until binary point is to the right of a single digit</a:t>
                </a:r>
              </a:p>
              <a:p>
                <a:pPr lvl="1"/>
                <a:r>
                  <a:rPr lang="en-US" sz="2200" u="sng" dirty="0"/>
                  <a:t>Example</a:t>
                </a:r>
                <a:r>
                  <a:rPr lang="en-US" sz="2200" dirty="0"/>
                  <a:t>:  1101.001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     =       1.101001</a:t>
                </a:r>
                <a:r>
                  <a:rPr lang="en-US" sz="2200" baseline="-25000" dirty="0"/>
                  <a:t>2 </a:t>
                </a:r>
                <a:r>
                  <a:rPr lang="en-US" sz="2200" dirty="0"/>
                  <a:t> x 2</a:t>
                </a:r>
                <a:r>
                  <a:rPr lang="en-US" sz="2200" baseline="30000" dirty="0"/>
                  <a:t>3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blipFill>
                <a:blip r:embed="rId2"/>
                <a:stretch>
                  <a:fillRect l="-6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9DDADC-8711-AA4C-98BE-F937C2E52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9679"/>
            <a:ext cx="10515600" cy="715294"/>
          </a:xfrm>
        </p:spPr>
        <p:txBody>
          <a:bodyPr/>
          <a:lstStyle/>
          <a:p>
            <a:r>
              <a:rPr lang="en-US" dirty="0"/>
              <a:t>Normalized Scientific Notation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1A3B6B-67EF-B74A-A2C1-7AAEF3D3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03611"/>
              </p:ext>
            </p:extLst>
          </p:nvPr>
        </p:nvGraphicFramePr>
        <p:xfrm>
          <a:off x="4077290" y="2122879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-1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-2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-3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-4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BB48D8-7E8D-C746-B657-2DCA87C3F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8518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26976" y="1488479"/>
            <a:ext cx="4249481" cy="2197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Examples In Base 10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42.4    x 10</a:t>
            </a:r>
            <a:r>
              <a:rPr lang="en-US" sz="2400" baseline="30000" dirty="0"/>
              <a:t>5    </a:t>
            </a:r>
            <a:r>
              <a:rPr lang="en-US" sz="2400" dirty="0"/>
              <a:t>=   4.24    x 10</a:t>
            </a:r>
            <a:r>
              <a:rPr lang="en-US" sz="2400" baseline="30000" dirty="0"/>
              <a:t>6</a:t>
            </a:r>
          </a:p>
          <a:p>
            <a:pPr marL="0" indent="0">
              <a:buNone/>
            </a:pPr>
            <a:r>
              <a:rPr lang="en-US" sz="2400" dirty="0"/>
              <a:t>324.5  x 10</a:t>
            </a:r>
            <a:r>
              <a:rPr lang="en-US" sz="2400" baseline="30000" dirty="0"/>
              <a:t>5    </a:t>
            </a:r>
            <a:r>
              <a:rPr lang="en-US" sz="2400" dirty="0"/>
              <a:t>=   3.245  x 10</a:t>
            </a:r>
            <a:r>
              <a:rPr lang="en-US" sz="2400" baseline="30000" dirty="0"/>
              <a:t>7</a:t>
            </a:r>
          </a:p>
          <a:p>
            <a:pPr marL="0" indent="0">
              <a:buNone/>
            </a:pPr>
            <a:r>
              <a:rPr lang="en-US" sz="2400" dirty="0"/>
              <a:t>0.624  x 10</a:t>
            </a:r>
            <a:r>
              <a:rPr lang="en-US" sz="2400" baseline="30000" dirty="0"/>
              <a:t>5</a:t>
            </a:r>
            <a:r>
              <a:rPr lang="en-US" sz="2400" dirty="0"/>
              <a:t>   =   6.24    x 10</a:t>
            </a:r>
            <a:r>
              <a:rPr lang="en-US" sz="2400" baseline="30000" dirty="0"/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E8CBD-2801-B843-AE10-237A4F1F8E34}"/>
              </a:ext>
            </a:extLst>
          </p:cNvPr>
          <p:cNvSpPr/>
          <p:nvPr/>
        </p:nvSpPr>
        <p:spPr bwMode="auto">
          <a:xfrm>
            <a:off x="1779936" y="4266833"/>
            <a:ext cx="8135694" cy="1300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400" b="1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Observation on base 10:</a:t>
            </a:r>
          </a:p>
          <a:p>
            <a:pPr algn="l" eaLnBrk="1" hangingPunct="1"/>
            <a:r>
              <a:rPr lang="en-US" sz="2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We usually adjust the exponent until we get down to one digit to the left of the decimal point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44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32556" y="556062"/>
            <a:ext cx="3426252" cy="22078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Base 2:</a:t>
            </a:r>
          </a:p>
          <a:p>
            <a:pPr marL="0" indent="0">
              <a:buNone/>
            </a:pPr>
            <a:r>
              <a:rPr lang="en-US" dirty="0"/>
              <a:t>10.1 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     x 2</a:t>
            </a:r>
            <a:r>
              <a:rPr lang="en-US" baseline="30000" dirty="0"/>
              <a:t>6</a:t>
            </a:r>
          </a:p>
          <a:p>
            <a:pPr marL="0" indent="0">
              <a:buNone/>
            </a:pPr>
            <a:r>
              <a:rPr lang="en-US" dirty="0"/>
              <a:t>1011.1  x 2</a:t>
            </a:r>
            <a:r>
              <a:rPr lang="en-US" baseline="30000" dirty="0"/>
              <a:t>5</a:t>
            </a:r>
            <a:r>
              <a:rPr lang="en-US" dirty="0"/>
              <a:t>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.0111  x 2</a:t>
            </a:r>
            <a:r>
              <a:rPr lang="en-US" baseline="30000" dirty="0"/>
              <a:t>8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0.110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.10    x 2</a:t>
            </a:r>
            <a:r>
              <a:rPr lang="en-US" baseline="30000" dirty="0"/>
              <a:t>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A202F-7483-AA4B-9516-275EF2CA2420}"/>
              </a:ext>
            </a:extLst>
          </p:cNvPr>
          <p:cNvSpPr/>
          <p:nvPr/>
        </p:nvSpPr>
        <p:spPr bwMode="auto">
          <a:xfrm>
            <a:off x="1266049" y="2925957"/>
            <a:ext cx="9359265" cy="1613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Normalizing with base 2 :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algn="l" eaLnBrk="1" hangingPunct="1"/>
            <a:r>
              <a:rPr lang="en-US" sz="2400" dirty="0">
                <a:solidFill>
                  <a:schemeClr val="tx2"/>
                </a:solidFill>
                <a:cs typeface="Courier New" panose="02070309020205020404" pitchFamily="49" charset="0"/>
              </a:rPr>
              <a:t>adjust so there </a:t>
            </a:r>
            <a:r>
              <a:rPr lang="en-US" sz="2400" i="1" dirty="0">
                <a:solidFill>
                  <a:srgbClr val="0070C0"/>
                </a:solidFill>
                <a:cs typeface="Courier New" panose="02070309020205020404" pitchFamily="49" charset="0"/>
              </a:rPr>
              <a:t>always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a </a:t>
            </a:r>
            <a:r>
              <a:rPr lang="en-US" sz="2400" dirty="0">
                <a:solidFill>
                  <a:srgbClr val="F3753F"/>
                </a:solidFill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the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left of the decimal point</a:t>
            </a:r>
            <a:r>
              <a:rPr lang="en-US" sz="2400" dirty="0">
                <a:cs typeface="Courier New" panose="02070309020205020404" pitchFamily="49" charset="0"/>
              </a:rPr>
              <a:t>!</a:t>
            </a:r>
          </a:p>
          <a:p>
            <a:pPr algn="l" eaLnBrk="1" hangingPunct="1"/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this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F3753F"/>
                </a:solidFill>
                <a:effectLst/>
                <a:cs typeface="Courier New" panose="02070309020205020404" pitchFamily="49" charset="0"/>
              </a:rPr>
              <a:t>1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is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called the hidden bit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as we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do not have use a bit to store it since it is 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there in every normalized mantissa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cs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8E7684-0DC4-AD41-9BD7-BA0D76ECABA8}"/>
              </a:ext>
            </a:extLst>
          </p:cNvPr>
          <p:cNvSpPr txBox="1">
            <a:spLocks/>
          </p:cNvSpPr>
          <p:nvPr/>
        </p:nvSpPr>
        <p:spPr>
          <a:xfrm>
            <a:off x="1037160" y="4702013"/>
            <a:ext cx="10117680" cy="2044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Adjust x </a:t>
            </a:r>
            <a:r>
              <a:rPr lang="en-US" dirty="0"/>
              <a:t>to always be in the format </a:t>
            </a:r>
            <a:r>
              <a:rPr lang="en-US" b="1" dirty="0"/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/>
              <a:t>XXXXXXXXX… </a:t>
            </a:r>
            <a:r>
              <a:rPr lang="en-US" b="1" dirty="0">
                <a:solidFill>
                  <a:srgbClr val="0070C0"/>
                </a:solidFill>
              </a:rPr>
              <a:t>(fraction is </a:t>
            </a:r>
            <a:r>
              <a:rPr lang="en-US" b="1" dirty="0">
                <a:solidFill>
                  <a:srgbClr val="FF0000"/>
                </a:solidFill>
              </a:rPr>
              <a:t>normalized)</a:t>
            </a:r>
          </a:p>
          <a:p>
            <a:r>
              <a:rPr lang="en-US" dirty="0">
                <a:solidFill>
                  <a:srgbClr val="0070C0"/>
                </a:solidFill>
              </a:rPr>
              <a:t>Fraction portion </a:t>
            </a: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encodes</a:t>
            </a:r>
            <a:r>
              <a:rPr lang="en-US" dirty="0"/>
              <a:t> what is </a:t>
            </a:r>
            <a:r>
              <a:rPr lang="en-US" i="1" dirty="0">
                <a:solidFill>
                  <a:srgbClr val="0070C0"/>
                </a:solidFill>
              </a:rPr>
              <a:t>to the</a:t>
            </a:r>
            <a:r>
              <a:rPr lang="en-US" b="1" i="1" dirty="0">
                <a:solidFill>
                  <a:srgbClr val="0070C0"/>
                </a:solidFill>
              </a:rPr>
              <a:t> right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of the decimal point</a:t>
            </a:r>
          </a:p>
          <a:p>
            <a:r>
              <a:rPr lang="en-US" dirty="0">
                <a:solidFill>
                  <a:srgbClr val="0070C0"/>
                </a:solidFill>
              </a:rPr>
              <a:t>“Hidden bit” </a:t>
            </a:r>
            <a:r>
              <a:rPr lang="en-US" dirty="0"/>
              <a:t>allows number to have </a:t>
            </a:r>
            <a:r>
              <a:rPr lang="en-US" b="1" dirty="0">
                <a:solidFill>
                  <a:schemeClr val="accent5"/>
                </a:solidFill>
              </a:rPr>
              <a:t>One additional digit for </a:t>
            </a:r>
            <a:r>
              <a:rPr lang="en-US" b="1" u="sng" dirty="0">
                <a:solidFill>
                  <a:schemeClr val="accent5"/>
                </a:solidFill>
              </a:rPr>
              <a:t>increased</a:t>
            </a:r>
            <a:r>
              <a:rPr lang="en-US" b="1" dirty="0">
                <a:solidFill>
                  <a:schemeClr val="accent5"/>
                </a:solidFill>
              </a:rPr>
              <a:t> precision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Fraction encoding is        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>
                <a:solidFill>
                  <a:srgbClr val="0070C0"/>
                </a:solidFill>
              </a:rPr>
              <a:t>[FRACTION BINARY DIGITS]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038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p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9B52-3383-604E-977A-3F9C9D1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81" y="116528"/>
            <a:ext cx="11501424" cy="715294"/>
          </a:xfrm>
        </p:spPr>
        <p:txBody>
          <a:bodyPr/>
          <a:lstStyle/>
          <a:p>
            <a:r>
              <a:rPr lang="en-US" dirty="0"/>
              <a:t>Floating Point Numbers: Implementation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Supports a wide range of numbers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Flexible “floating” decimal point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Represent scientific notation numbers like </a:t>
                </a:r>
                <a:r>
                  <a:rPr lang="en-US" dirty="0">
                    <a:solidFill>
                      <a:srgbClr val="0070C0"/>
                    </a:solidFill>
                  </a:rPr>
                  <a:t>1.202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		(–1)</a:t>
                </a:r>
                <a:r>
                  <a:rPr lang="en-US" sz="2800" baseline="32000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</a:t>
                </a:r>
                <a:r>
                  <a:rPr lang="en-US" sz="2400" dirty="0"/>
                  <a:t>  2</a:t>
                </a:r>
                <a:r>
                  <a:rPr lang="en-US" sz="2800" baseline="32000" dirty="0">
                    <a:solidFill>
                      <a:srgbClr val="00B05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E</a:t>
                </a:r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blipFill>
                <a:blip r:embed="rId2"/>
                <a:stretch>
                  <a:fillRect l="-717" b="-66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BC8A16-2820-A34C-A13B-03F873786EBF}"/>
              </a:ext>
            </a:extLst>
          </p:cNvPr>
          <p:cNvSpPr txBox="1">
            <a:spLocks/>
          </p:cNvSpPr>
          <p:nvPr/>
        </p:nvSpPr>
        <p:spPr>
          <a:xfrm>
            <a:off x="1054759" y="4942382"/>
            <a:ext cx="9447383" cy="1529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Sign bit </a:t>
            </a:r>
            <a:r>
              <a:rPr lang="en-US" dirty="0"/>
              <a:t>(a single bit): 0 positive, 1 negative</a:t>
            </a:r>
          </a:p>
          <a:p>
            <a:r>
              <a:rPr lang="en-US" b="1" dirty="0">
                <a:solidFill>
                  <a:srgbClr val="00B050"/>
                </a:solidFill>
              </a:rPr>
              <a:t>Exponent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E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/>
              <a:t> directly represented in binary)</a:t>
            </a:r>
          </a:p>
          <a:p>
            <a:r>
              <a:rPr lang="en-US" b="1" dirty="0">
                <a:solidFill>
                  <a:srgbClr val="0070C0"/>
                </a:solidFill>
              </a:rPr>
              <a:t>Fraction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/>
              <a:t> directly represented in binary)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B4AED-4195-9743-84CD-6D576CA6E65A}"/>
              </a:ext>
            </a:extLst>
          </p:cNvPr>
          <p:cNvGrpSpPr/>
          <p:nvPr/>
        </p:nvGrpSpPr>
        <p:grpSpPr>
          <a:xfrm>
            <a:off x="2265748" y="3582276"/>
            <a:ext cx="6705945" cy="810438"/>
            <a:chOff x="2825915" y="3352466"/>
            <a:chExt cx="6705945" cy="810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35AB51-6486-4F42-919C-C19313B8B72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B253CF-F571-CD48-BE58-7880A938B604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203D96-3C0C-8B46-85B0-82265BD2C65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6EED0E-6077-6344-A017-73972BC6856E}"/>
                </a:ext>
              </a:extLst>
            </p:cNvPr>
            <p:cNvSpPr txBox="1"/>
            <p:nvPr/>
          </p:nvSpPr>
          <p:spPr>
            <a:xfrm>
              <a:off x="3156857" y="337102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80EA6-2B0B-924C-8F26-105BA1B20D5B}"/>
                </a:ext>
              </a:extLst>
            </p:cNvPr>
            <p:cNvSpPr txBox="1"/>
            <p:nvPr/>
          </p:nvSpPr>
          <p:spPr>
            <a:xfrm>
              <a:off x="4837935" y="33524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836AB-7578-7541-9A6A-AF6610C25E3D}"/>
                </a:ext>
              </a:extLst>
            </p:cNvPr>
            <p:cNvSpPr/>
            <p:nvPr/>
          </p:nvSpPr>
          <p:spPr>
            <a:xfrm>
              <a:off x="7715163" y="3380453"/>
              <a:ext cx="381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AEB390A-C5BC-1D40-947C-12ECC433EA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98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0169EA-E12A-9FC0-3E7C-122D3763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146668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6091" y="1210980"/>
            <a:ext cx="11611687" cy="231395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Excess, Bias (or offset) encoding </a:t>
            </a:r>
            <a:r>
              <a:rPr lang="en-US" sz="2200" dirty="0"/>
              <a:t>maps </a:t>
            </a:r>
            <a:r>
              <a:rPr lang="en-US" sz="2200" dirty="0">
                <a:solidFill>
                  <a:schemeClr val="accent1"/>
                </a:solidFill>
              </a:rPr>
              <a:t>negative numbers to an unsigned (positive) integer</a:t>
            </a:r>
            <a:r>
              <a:rPr lang="en-US" sz="2200" dirty="0"/>
              <a:t> range </a:t>
            </a:r>
            <a:r>
              <a:rPr lang="en-US" sz="2200" dirty="0">
                <a:solidFill>
                  <a:schemeClr val="accent1"/>
                </a:solidFill>
              </a:rPr>
              <a:t>by adding an offset number (</a:t>
            </a:r>
            <a:r>
              <a:rPr lang="en-US" sz="2200" dirty="0">
                <a:solidFill>
                  <a:srgbClr val="FF0000"/>
                </a:solidFill>
              </a:rPr>
              <a:t>called the bias</a:t>
            </a:r>
            <a:r>
              <a:rPr lang="en-US" sz="2200" dirty="0">
                <a:solidFill>
                  <a:schemeClr val="accent1"/>
                </a:solidFill>
              </a:rPr>
              <a:t>)  </a:t>
            </a:r>
            <a:r>
              <a:rPr lang="en-US" sz="2200" dirty="0"/>
              <a:t>to encode positive and negative numbers</a:t>
            </a:r>
          </a:p>
          <a:p>
            <a:pPr lvl="1"/>
            <a:r>
              <a:rPr lang="en-US" sz="2200" b="1" dirty="0">
                <a:solidFill>
                  <a:srgbClr val="FF0000"/>
                </a:solidFill>
              </a:rPr>
              <a:t>Most negative number maps to zero</a:t>
            </a:r>
            <a:r>
              <a:rPr lang="en-US" sz="2200" b="1" dirty="0">
                <a:solidFill>
                  <a:schemeClr val="accent5"/>
                </a:solidFill>
              </a:rPr>
              <a:t>,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most positive number maps to all 1's</a:t>
            </a:r>
          </a:p>
          <a:p>
            <a:r>
              <a:rPr lang="en-US" sz="2200" b="1" dirty="0"/>
              <a:t>For example: Say we have a number that is limited to </a:t>
            </a:r>
            <a:r>
              <a:rPr lang="en-US" sz="2200" dirty="0">
                <a:solidFill>
                  <a:srgbClr val="00B050"/>
                </a:solidFill>
              </a:rPr>
              <a:t>3 bits (0 to 7 unsigned)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74208"/>
          </a:xfrm>
        </p:spPr>
        <p:txBody>
          <a:bodyPr/>
          <a:lstStyle/>
          <a:p>
            <a:r>
              <a:rPr lang="en-US" dirty="0"/>
              <a:t>Excess N Bias Encoding Method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1399975B-2411-2243-AF48-6EB3B1974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27591"/>
              </p:ext>
            </p:extLst>
          </p:nvPr>
        </p:nvGraphicFramePr>
        <p:xfrm>
          <a:off x="1234903" y="4178393"/>
          <a:ext cx="943413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3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B90B2A9D-78C0-4740-BF76-8F97084F5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29331"/>
              </p:ext>
            </p:extLst>
          </p:nvPr>
        </p:nvGraphicFramePr>
        <p:xfrm>
          <a:off x="1234903" y="5235038"/>
          <a:ext cx="9434133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3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Biased Encoded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682BFDD-9A04-E246-BEB6-6552A6F78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0131"/>
              </p:ext>
            </p:extLst>
          </p:nvPr>
        </p:nvGraphicFramePr>
        <p:xfrm>
          <a:off x="1234903" y="4701344"/>
          <a:ext cx="943413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23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4823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24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8" y="963659"/>
            <a:ext cx="11326828" cy="308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Given a number in </a:t>
            </a:r>
            <a:r>
              <a:rPr lang="en-US" sz="2400" dirty="0">
                <a:solidFill>
                  <a:srgbClr val="00B050"/>
                </a:solidFill>
              </a:rPr>
              <a:t>E bits</a:t>
            </a:r>
            <a:r>
              <a:rPr lang="en-US" sz="2400" dirty="0"/>
              <a:t>, to </a:t>
            </a:r>
            <a:r>
              <a:rPr lang="en-US" sz="2400" dirty="0">
                <a:solidFill>
                  <a:srgbClr val="0070C0"/>
                </a:solidFill>
              </a:rPr>
              <a:t>divide the range in about 1/2  </a:t>
            </a:r>
            <a:r>
              <a:rPr lang="en-US" sz="2400" dirty="0"/>
              <a:t>the following is used: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	excess N bias </a:t>
            </a:r>
            <a:r>
              <a:rPr lang="en-US" sz="2400" dirty="0"/>
              <a:t>= </a:t>
            </a:r>
            <a:r>
              <a:rPr lang="en-US" sz="2400" b="1" dirty="0"/>
              <a:t>(2</a:t>
            </a:r>
            <a:r>
              <a:rPr lang="en-US" sz="2400" b="1" baseline="30000" dirty="0">
                <a:solidFill>
                  <a:srgbClr val="00B050"/>
                </a:solidFill>
              </a:rPr>
              <a:t>E</a:t>
            </a:r>
            <a:r>
              <a:rPr lang="en-US" sz="2400" b="1" baseline="30000" dirty="0"/>
              <a:t>-1</a:t>
            </a:r>
            <a:r>
              <a:rPr lang="en-US" sz="2400" b="1" dirty="0"/>
              <a:t> – 1)         </a:t>
            </a:r>
            <a:r>
              <a:rPr lang="en-US" sz="2400" i="1" dirty="0"/>
              <a:t>(this is just one of many bias formulas)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With this excess N Bias approach</a:t>
            </a:r>
            <a:r>
              <a:rPr lang="en-US" sz="2400" dirty="0">
                <a:solidFill>
                  <a:schemeClr val="accent5"/>
                </a:solidFill>
              </a:rPr>
              <a:t>: actual </a:t>
            </a:r>
            <a:r>
              <a:rPr lang="en-US" sz="2400" dirty="0"/>
              <a:t>numbers range from most negative to most positive is:  </a:t>
            </a:r>
            <a:r>
              <a:rPr lang="en-US" sz="2400" b="1" dirty="0">
                <a:solidFill>
                  <a:srgbClr val="0070C0"/>
                </a:solidFill>
              </a:rPr>
              <a:t>-(bias) to bias+1</a:t>
            </a:r>
            <a:endParaRPr lang="en-US" sz="2400" b="1" baseline="30000" dirty="0">
              <a:solidFill>
                <a:srgbClr val="0070C0"/>
              </a:solidFill>
            </a:endParaRPr>
          </a:p>
          <a:p>
            <a:r>
              <a:rPr lang="en-US" sz="2400" b="1" dirty="0"/>
              <a:t>So, for a number that is limited to </a:t>
            </a:r>
            <a:r>
              <a:rPr lang="en-US" sz="2400" dirty="0">
                <a:solidFill>
                  <a:srgbClr val="00B050"/>
                </a:solidFill>
              </a:rPr>
              <a:t>4 bits (0 to 15 unsigned)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Then</a:t>
            </a:r>
            <a:r>
              <a:rPr lang="en-US" sz="2400" dirty="0"/>
              <a:t> excess N </a:t>
            </a:r>
            <a:r>
              <a:rPr lang="en-US" sz="2400" dirty="0">
                <a:solidFill>
                  <a:schemeClr val="accent5"/>
                </a:solidFill>
              </a:rPr>
              <a:t>bias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00B050"/>
                </a:solidFill>
              </a:rPr>
              <a:t>2</a:t>
            </a:r>
            <a:r>
              <a:rPr lang="en-US" sz="2400" baseline="30000" dirty="0">
                <a:solidFill>
                  <a:srgbClr val="00B050"/>
                </a:solidFill>
              </a:rPr>
              <a:t>4-1</a:t>
            </a:r>
            <a:r>
              <a:rPr lang="en-US" sz="2400" dirty="0">
                <a:solidFill>
                  <a:srgbClr val="00B050"/>
                </a:solidFill>
              </a:rPr>
              <a:t> - 1 = 2</a:t>
            </a:r>
            <a:r>
              <a:rPr lang="en-US" sz="2400" baseline="30000" dirty="0">
                <a:solidFill>
                  <a:srgbClr val="00B050"/>
                </a:solidFill>
              </a:rPr>
              <a:t>3</a:t>
            </a:r>
            <a:r>
              <a:rPr lang="en-US" sz="2400" dirty="0">
                <a:solidFill>
                  <a:srgbClr val="00B050"/>
                </a:solidFill>
              </a:rPr>
              <a:t> - 1 </a:t>
            </a:r>
            <a:r>
              <a:rPr lang="en-US" sz="2400" dirty="0">
                <a:solidFill>
                  <a:srgbClr val="0070C0"/>
                </a:solidFill>
              </a:rPr>
              <a:t>= a bias of +7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51472" cy="574208"/>
          </a:xfrm>
        </p:spPr>
        <p:txBody>
          <a:bodyPr/>
          <a:lstStyle/>
          <a:p>
            <a:r>
              <a:rPr lang="en-US" dirty="0"/>
              <a:t>Excess Bias Encoding (As used in floating point numbers)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DBD5479-67E9-4CAA-9085-01E8A393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54576"/>
              </p:ext>
            </p:extLst>
          </p:nvPr>
        </p:nvGraphicFramePr>
        <p:xfrm>
          <a:off x="726932" y="4416572"/>
          <a:ext cx="10738136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929">
                  <a:extLst>
                    <a:ext uri="{9D8B030D-6E8A-4147-A177-3AD203B41FA5}">
                      <a16:colId xmlns:a16="http://schemas.microsoft.com/office/drawing/2014/main" val="2547058622"/>
                    </a:ext>
                  </a:extLst>
                </a:gridCol>
                <a:gridCol w="473735">
                  <a:extLst>
                    <a:ext uri="{9D8B030D-6E8A-4147-A177-3AD203B41FA5}">
                      <a16:colId xmlns:a16="http://schemas.microsoft.com/office/drawing/2014/main" val="2011004907"/>
                    </a:ext>
                  </a:extLst>
                </a:gridCol>
                <a:gridCol w="579010">
                  <a:extLst>
                    <a:ext uri="{9D8B030D-6E8A-4147-A177-3AD203B41FA5}">
                      <a16:colId xmlns:a16="http://schemas.microsoft.com/office/drawing/2014/main" val="3238705165"/>
                    </a:ext>
                  </a:extLst>
                </a:gridCol>
                <a:gridCol w="596555">
                  <a:extLst>
                    <a:ext uri="{9D8B030D-6E8A-4147-A177-3AD203B41FA5}">
                      <a16:colId xmlns:a16="http://schemas.microsoft.com/office/drawing/2014/main" val="2633298997"/>
                    </a:ext>
                  </a:extLst>
                </a:gridCol>
                <a:gridCol w="535146">
                  <a:extLst>
                    <a:ext uri="{9D8B030D-6E8A-4147-A177-3AD203B41FA5}">
                      <a16:colId xmlns:a16="http://schemas.microsoft.com/office/drawing/2014/main" val="2100180824"/>
                    </a:ext>
                  </a:extLst>
                </a:gridCol>
                <a:gridCol w="482556">
                  <a:extLst>
                    <a:ext uri="{9D8B030D-6E8A-4147-A177-3AD203B41FA5}">
                      <a16:colId xmlns:a16="http://schemas.microsoft.com/office/drawing/2014/main" val="2817055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4607095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62327436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268936799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26581534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09511456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18895781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737826375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74212468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5760446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02204340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0790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38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encoded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6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4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7595" y="2140092"/>
            <a:ext cx="6276877" cy="446880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</a:p>
          <a:p>
            <a:pPr lvl="1"/>
            <a:endParaRPr lang="en-US" dirty="0">
              <a:cs typeface="Calibri" panose="020F0502020204030204" pitchFamily="34" charset="0"/>
            </a:endParaRPr>
          </a:p>
          <a:p>
            <a:pPr lvl="1"/>
            <a:endParaRPr lang="en-US" dirty="0">
              <a:cs typeface="Calibri" panose="020F0502020204030204" pitchFamily="34" charset="0"/>
            </a:endParaRPr>
          </a:p>
          <a:p>
            <a:pPr marL="354012" lvl="1" indent="0">
              <a:buNone/>
            </a:pPr>
            <a:endParaRPr lang="en-US" dirty="0">
              <a:cs typeface="Calibri" panose="020F0502020204030204" pitchFamily="34" charset="0"/>
            </a:endParaRPr>
          </a:p>
          <a:p>
            <a:pPr lvl="1"/>
            <a:endParaRPr lang="en-US" dirty="0"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1"/>
                </a:solidFill>
                <a:cs typeface="Calibri" panose="020F0502020204030204" pitchFamily="34" charset="0"/>
              </a:rPr>
              <a:t>With Simple math, Positive and Negatives “</a:t>
            </a:r>
            <a:r>
              <a:rPr lang="en-US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64F09D-5282-8349-8450-BF2441E1B42E}"/>
              </a:ext>
            </a:extLst>
          </p:cNvPr>
          <p:cNvGrpSpPr/>
          <p:nvPr/>
        </p:nvGrpSpPr>
        <p:grpSpPr>
          <a:xfrm>
            <a:off x="894197" y="4486969"/>
            <a:ext cx="2069624" cy="1332087"/>
            <a:chOff x="376961" y="4635548"/>
            <a:chExt cx="2069624" cy="1332087"/>
          </a:xfrm>
        </p:grpSpPr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4AB2C5C9-56C1-B648-A8BD-62D63397869E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49305" y="4635548"/>
              <a:ext cx="1097280" cy="9692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100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000" b="1" u="sng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011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001</a:t>
              </a:r>
            </a:p>
          </p:txBody>
        </p:sp>
        <p:sp>
          <p:nvSpPr>
            <p:cNvPr id="30" name="Text Box 3">
              <a:extLst>
                <a:ext uri="{FF2B5EF4-FFF2-40B4-BE49-F238E27FC236}">
                  <a16:creationId xmlns:a16="http://schemas.microsoft.com/office/drawing/2014/main" id="{29BCE1E0-CAF4-3445-AE92-F26676C926DF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76961" y="4636459"/>
              <a:ext cx="784520" cy="9663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 algn="r"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4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- 3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A21AB4-0B16-F649-9758-397606067E24}"/>
                </a:ext>
              </a:extLst>
            </p:cNvPr>
            <p:cNvSpPr/>
            <p:nvPr/>
          </p:nvSpPr>
          <p:spPr>
            <a:xfrm>
              <a:off x="1342613" y="5601875"/>
              <a:ext cx="1097280" cy="365760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</a:rPr>
                <a:t>✓</a:t>
              </a:r>
              <a:endParaRPr lang="en-US" sz="2400" b="1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9A5F240-67C1-F240-A905-756CF38AA325}"/>
              </a:ext>
            </a:extLst>
          </p:cNvPr>
          <p:cNvGrpSpPr/>
          <p:nvPr/>
        </p:nvGrpSpPr>
        <p:grpSpPr>
          <a:xfrm>
            <a:off x="3242005" y="4486969"/>
            <a:ext cx="2108252" cy="1295840"/>
            <a:chOff x="2724769" y="4635548"/>
            <a:chExt cx="2108252" cy="1295840"/>
          </a:xfrm>
        </p:grpSpPr>
        <p:sp>
          <p:nvSpPr>
            <p:cNvPr id="28" name="Text Box 3">
              <a:extLst>
                <a:ext uri="{FF2B5EF4-FFF2-40B4-BE49-F238E27FC236}">
                  <a16:creationId xmlns:a16="http://schemas.microsoft.com/office/drawing/2014/main" id="{7E44B90B-A30D-2043-9A62-5496B57D1E68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24757" y="4635548"/>
              <a:ext cx="1097280" cy="9692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100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000" b="1" u="sng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011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111</a:t>
              </a:r>
            </a:p>
          </p:txBody>
        </p:sp>
        <p:sp>
          <p:nvSpPr>
            <p:cNvPr id="32" name="Text Box 3">
              <a:extLst>
                <a:ext uri="{FF2B5EF4-FFF2-40B4-BE49-F238E27FC236}">
                  <a16:creationId xmlns:a16="http://schemas.microsoft.com/office/drawing/2014/main" id="{B3A81372-D85C-4646-B2EB-C70836D4BBC4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724769" y="4635548"/>
              <a:ext cx="777240" cy="96815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60876" rIns="90000" bIns="45000">
              <a:prstTxWarp prst="textNoShape">
                <a:avLst/>
              </a:prstTxWarp>
            </a:bodyPr>
            <a:lstStyle/>
            <a:p>
              <a:pPr algn="r">
                <a:tabLst>
                  <a:tab pos="723900" algn="l"/>
                </a:tabLst>
              </a:pP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4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u="sng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-3</a:t>
              </a:r>
              <a:b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-7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C53602-C221-234A-B4B8-6A9F90DA8AA8}"/>
                </a:ext>
              </a:extLst>
            </p:cNvPr>
            <p:cNvSpPr/>
            <p:nvPr/>
          </p:nvSpPr>
          <p:spPr>
            <a:xfrm>
              <a:off x="3735741" y="5565628"/>
              <a:ext cx="1097280" cy="365760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✗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2788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105091" y="62077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30A5A8-27C4-614F-B7AB-30860BF74E9F}"/>
              </a:ext>
            </a:extLst>
          </p:cNvPr>
          <p:cNvSpPr/>
          <p:nvPr/>
        </p:nvSpPr>
        <p:spPr>
          <a:xfrm>
            <a:off x="1373124" y="4418537"/>
            <a:ext cx="7891082" cy="2271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561838D-7724-D34D-B120-689F4DA5C3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45021" y="4419320"/>
            <a:ext cx="8371994" cy="2277222"/>
          </a:xfrm>
          <a:ln w="34925">
            <a:noFill/>
          </a:ln>
        </p:spPr>
        <p:txBody>
          <a:bodyPr/>
          <a:lstStyle/>
          <a:p>
            <a:pPr marL="0" indent="0" algn="ctr">
              <a:buNone/>
            </a:pPr>
            <a:r>
              <a:rPr lang="en-US" sz="2400" b="1" u="sng" dirty="0">
                <a:solidFill>
                  <a:srgbClr val="0070C0"/>
                </a:solidFill>
              </a:rPr>
              <a:t>Examples Using Hex notation</a:t>
            </a:r>
            <a:r>
              <a:rPr lang="en-US" sz="2400" b="1" dirty="0">
                <a:solidFill>
                  <a:srgbClr val="0070C0"/>
                </a:solidFill>
              </a:rPr>
              <a:t> (8 bits):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0x00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0000000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is positive, because the sign bit is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0x7F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1111111 is positive (+127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10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)</a:t>
            </a:r>
            <a:endParaRPr lang="en-US" sz="2400" baseline="-25000" dirty="0">
              <a:solidFill>
                <a:schemeClr val="tx1">
                  <a:lumMod val="50000"/>
                </a:schemeClr>
              </a:solidFill>
              <a:ea typeface="ＭＳ Ｐゴシック" pitchFamily="34" charset="-128"/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0x85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0000101 is negative (-5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10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)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0x80 = 0b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ＭＳ Ｐゴシック" pitchFamily="34" charset="-128"/>
              </a:rPr>
              <a:t>0000000 is negative…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also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zero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43900" y="85729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27374" y="80212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84298" y="628556"/>
            <a:ext cx="4063788" cy="3704606"/>
            <a:chOff x="7516938" y="653936"/>
            <a:chExt cx="4063788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894749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-0?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691169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0?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5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29" grpId="0" uiExpand="1" build="p" bldLvl="2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891" y="741635"/>
            <a:ext cx="12069085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Decimal is base 10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Hexadecimal is base 16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and octal is base 8</a:t>
            </a:r>
          </a:p>
          <a:p>
            <a:r>
              <a:rPr lang="en-US" b="1" dirty="0">
                <a:solidFill>
                  <a:schemeClr val="accent3"/>
                </a:solidFill>
              </a:rPr>
              <a:t>Octal digits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have 8 values 0 – 7 (written in C as </a:t>
            </a:r>
            <a:r>
              <a:rPr lang="en-US" b="1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b="1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7, careful </a:t>
            </a:r>
            <a:r>
              <a:rPr lang="en-US" b="1" dirty="0">
                <a:solidFill>
                  <a:srgbClr val="0070C0"/>
                </a:solidFill>
              </a:rPr>
              <a:t>0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73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is octal = 59 in decimal)</a:t>
            </a:r>
          </a:p>
          <a:p>
            <a:r>
              <a:rPr lang="en-US" b="1" dirty="0">
                <a:solidFill>
                  <a:srgbClr val="00B0F0"/>
                </a:solidFill>
              </a:rPr>
              <a:t>Hex digits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dirty="0">
                <a:solidFill>
                  <a:srgbClr val="0070C0"/>
                </a:solidFill>
              </a:rPr>
              <a:t>0x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dirty="0">
                <a:solidFill>
                  <a:srgbClr val="0070C0"/>
                </a:solidFill>
              </a:rPr>
              <a:t>0x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hex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 –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dirty="0">
                <a:solidFill>
                  <a:srgbClr val="0070C0"/>
                </a:solidFill>
              </a:rPr>
              <a:t>0b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749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821063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Octal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749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821063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Octal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BFD34C-0AAF-A34F-BC11-AAA9009ACDC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59195" y="703581"/>
            <a:ext cx="6263673" cy="590399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MSB is the sign bit to represent a negative value is encoded as the 1's complement </a:t>
            </a:r>
          </a:p>
          <a:p>
            <a:r>
              <a:rPr lang="en-US" dirty="0"/>
              <a:t>All </a:t>
            </a:r>
            <a:r>
              <a:rPr lang="en-US" dirty="0">
                <a:solidFill>
                  <a:schemeClr val="accent5"/>
                </a:solidFill>
              </a:rPr>
              <a:t>negative values</a:t>
            </a:r>
            <a:r>
              <a:rPr lang="en-US" dirty="0"/>
              <a:t> have a </a:t>
            </a:r>
            <a:r>
              <a:rPr lang="en-US" dirty="0">
                <a:solidFill>
                  <a:schemeClr val="accent5"/>
                </a:solidFill>
              </a:rPr>
              <a:t>one in the leftmost bit </a:t>
            </a:r>
          </a:p>
          <a:p>
            <a:r>
              <a:rPr lang="en-US" dirty="0"/>
              <a:t>All </a:t>
            </a:r>
            <a:r>
              <a:rPr lang="en-US" dirty="0">
                <a:solidFill>
                  <a:schemeClr val="accent5"/>
                </a:solidFill>
              </a:rPr>
              <a:t>positive values </a:t>
            </a:r>
            <a:r>
              <a:rPr lang="en-US" dirty="0"/>
              <a:t>have a </a:t>
            </a:r>
            <a:r>
              <a:rPr lang="en-US" dirty="0">
                <a:solidFill>
                  <a:schemeClr val="accent5"/>
                </a:solidFill>
              </a:rPr>
              <a:t>zero in the leftmost bit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problem is </a:t>
            </a:r>
            <a:r>
              <a:rPr lang="en-US" b="1" dirty="0">
                <a:solidFill>
                  <a:srgbClr val="0070C0"/>
                </a:solidFill>
              </a:rPr>
              <a:t>there are two values for zero</a:t>
            </a:r>
          </a:p>
          <a:p>
            <a:pPr lvl="1"/>
            <a:r>
              <a:rPr lang="en-US" dirty="0"/>
              <a:t>1111 and 0000 in 4-bits</a:t>
            </a:r>
          </a:p>
          <a:p>
            <a:pPr lvl="1"/>
            <a:r>
              <a:rPr lang="en-US" dirty="0"/>
              <a:t>arithmetic is tricky when you cross over the zeros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E5797-056C-D84F-B7D7-273C23CF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225160" cy="586954"/>
          </a:xfrm>
        </p:spPr>
        <p:txBody>
          <a:bodyPr/>
          <a:lstStyle/>
          <a:p>
            <a:r>
              <a:rPr lang="en-US" dirty="0"/>
              <a:t>1's Complement Signed Integer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88B8C-BD14-9349-BB52-95EB2EE3D6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6266" y="947581"/>
            <a:ext cx="5001553" cy="541599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ECFD54-F440-3047-AED9-BAB4D39D1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69843"/>
              </p:ext>
            </p:extLst>
          </p:nvPr>
        </p:nvGraphicFramePr>
        <p:xfrm>
          <a:off x="1517244" y="2497735"/>
          <a:ext cx="4073388" cy="2990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796">
                  <a:extLst>
                    <a:ext uri="{9D8B030D-6E8A-4147-A177-3AD203B41FA5}">
                      <a16:colId xmlns:a16="http://schemas.microsoft.com/office/drawing/2014/main" val="1393260036"/>
                    </a:ext>
                  </a:extLst>
                </a:gridCol>
              </a:tblGrid>
              <a:tr h="279741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010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011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111</a:t>
                      </a:r>
                    </a:p>
                  </a:txBody>
                  <a:tcPr marL="0" marR="0" marT="91440" marB="3657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000</a:t>
                      </a:r>
                    </a:p>
                  </a:txBody>
                  <a:tcPr marL="0" marR="0" marT="91440" marB="36576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4512675-6316-8147-B38E-6749F24976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69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2's compliment value </a:t>
                </a:r>
                <a:r>
                  <a:rPr lang="en-US" sz="2400" dirty="0"/>
                  <a:t>can be thought of as using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 slightly different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bias encoding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for negative numbers only (more negative values):  -</a:t>
                </a:r>
                <a:r>
                  <a:rPr lang="en-US" sz="2400" b="1" dirty="0"/>
                  <a:t>2</a:t>
                </a:r>
                <a:r>
                  <a:rPr lang="en-US" sz="2400" b="1" baseline="30000" dirty="0">
                    <a:solidFill>
                      <a:srgbClr val="00B050"/>
                    </a:solidFill>
                  </a:rPr>
                  <a:t>W</a:t>
                </a:r>
                <a:r>
                  <a:rPr lang="en-US" sz="2400" b="1" baseline="30000" dirty="0"/>
                  <a:t>-1</a:t>
                </a:r>
                <a:endParaRPr lang="en-US" sz="2400" b="1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leftmost bit </a:t>
                </a:r>
                <a:r>
                  <a:rPr lang="en-US" sz="2400" dirty="0"/>
                  <a:t>is then interpreted 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decision to apply the bias </a:t>
                </a:r>
                <a:r>
                  <a:rPr lang="en-US" sz="2400" dirty="0"/>
                  <a:t>(if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) or not (if </a:t>
                </a:r>
                <a:r>
                  <a:rPr lang="en-US" sz="2400" dirty="0">
                    <a:solidFill>
                      <a:srgbClr val="00B050"/>
                    </a:solidFill>
                  </a:rPr>
                  <a:t>0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1</a:t>
                </a:r>
                <a:r>
                  <a:rPr lang="en-US" sz="2000" dirty="0"/>
                  <a:t> apply the bias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0</a:t>
                </a:r>
                <a:r>
                  <a:rPr lang="en-US" sz="2000" dirty="0"/>
                  <a:t> do not apply the bias</a:t>
                </a:r>
              </a:p>
              <a:p>
                <a:r>
                  <a:rPr lang="en-US" sz="2400" dirty="0"/>
                  <a:t>For example, for a 4-bit number (w = 4) , the negative number bias weight would be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blipFill>
                <a:blip r:embed="rId2"/>
                <a:stretch>
                  <a:fillRect l="-655" t="-382" b="-22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3740CD-DDB7-EB41-BF2B-863CFD4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Look at 2's Complement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ED95F-0495-6D48-B495-C4383AE37431}"/>
              </a:ext>
            </a:extLst>
          </p:cNvPr>
          <p:cNvSpPr txBox="1"/>
          <p:nvPr/>
        </p:nvSpPr>
        <p:spPr>
          <a:xfrm>
            <a:off x="1971422" y="6348710"/>
            <a:ext cx="96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Observe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+1 makes the number more positive </a:t>
            </a:r>
            <a:r>
              <a:rPr lang="en-US" dirty="0"/>
              <a:t>for both negative and positive numbers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C8F680D-9F04-F54E-9B82-92DAAE461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51475"/>
              </p:ext>
            </p:extLst>
          </p:nvPr>
        </p:nvGraphicFramePr>
        <p:xfrm>
          <a:off x="185661" y="4664887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3 bit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34501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3E3E5F9-B22E-4A45-9FEE-CDF86EF0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81594"/>
              </p:ext>
            </p:extLst>
          </p:nvPr>
        </p:nvGraphicFramePr>
        <p:xfrm>
          <a:off x="185661" y="586975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-2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-1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77D4ED-2373-EE4C-B381-90844A3F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04577"/>
              </p:ext>
            </p:extLst>
          </p:nvPr>
        </p:nvGraphicFramePr>
        <p:xfrm>
          <a:off x="185661" y="547351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750186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38A19D2E-3F07-B642-90AB-EE22A863F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37664"/>
              </p:ext>
            </p:extLst>
          </p:nvPr>
        </p:nvGraphicFramePr>
        <p:xfrm>
          <a:off x="185661" y="5060572"/>
          <a:ext cx="118206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decimal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87679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2BC94119-27D0-0749-9FCC-0E7F6D6B8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41028"/>
              </p:ext>
            </p:extLst>
          </p:nvPr>
        </p:nvGraphicFramePr>
        <p:xfrm>
          <a:off x="185661" y="4188688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2's 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517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70032A-3596-B24D-8E63-EC7EDD55B8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7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8B8720-C364-2E4B-87F6-1297932691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03453" y="1316063"/>
            <a:ext cx="8233728" cy="457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Just move the sig bit and expand the magnitude with zeros to the left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Signed Magnitude number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5" name="Table 12">
            <a:extLst>
              <a:ext uri="{FF2B5EF4-FFF2-40B4-BE49-F238E27FC236}">
                <a16:creationId xmlns:a16="http://schemas.microsoft.com/office/drawing/2014/main" id="{61F21120-B747-3CA2-69C1-1028883B0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22722"/>
              </p:ext>
            </p:extLst>
          </p:nvPr>
        </p:nvGraphicFramePr>
        <p:xfrm>
          <a:off x="5956635" y="2308444"/>
          <a:ext cx="2556576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56" name="Table 12">
            <a:extLst>
              <a:ext uri="{FF2B5EF4-FFF2-40B4-BE49-F238E27FC236}">
                <a16:creationId xmlns:a16="http://schemas.microsoft.com/office/drawing/2014/main" id="{20DA9F0C-47AF-B82B-B898-8EF24E9EB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210961"/>
              </p:ext>
            </p:extLst>
          </p:nvPr>
        </p:nvGraphicFramePr>
        <p:xfrm>
          <a:off x="5956636" y="2747514"/>
          <a:ext cx="25572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61" name="Table 12">
            <a:extLst>
              <a:ext uri="{FF2B5EF4-FFF2-40B4-BE49-F238E27FC236}">
                <a16:creationId xmlns:a16="http://schemas.microsoft.com/office/drawing/2014/main" id="{79799454-68FD-46EA-9067-E2F1DC2C8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64847"/>
              </p:ext>
            </p:extLst>
          </p:nvPr>
        </p:nvGraphicFramePr>
        <p:xfrm>
          <a:off x="3400759" y="4645667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62" name="Table 12">
            <a:extLst>
              <a:ext uri="{FF2B5EF4-FFF2-40B4-BE49-F238E27FC236}">
                <a16:creationId xmlns:a16="http://schemas.microsoft.com/office/drawing/2014/main" id="{C32CB1B1-640E-19B1-7346-33AB82E4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85006"/>
              </p:ext>
            </p:extLst>
          </p:nvPr>
        </p:nvGraphicFramePr>
        <p:xfrm>
          <a:off x="3400760" y="5084737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0512BEA7-A13D-F5BD-71C2-D1237A56E40A}"/>
              </a:ext>
            </a:extLst>
          </p:cNvPr>
          <p:cNvGrpSpPr/>
          <p:nvPr/>
        </p:nvGrpSpPr>
        <p:grpSpPr>
          <a:xfrm>
            <a:off x="3473543" y="3790472"/>
            <a:ext cx="2762295" cy="855195"/>
            <a:chOff x="5607673" y="2188088"/>
            <a:chExt cx="2762295" cy="85519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FEC4AC-580B-68D6-9393-BF016EF7DB80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65" name="Bent-Up Arrow 64">
              <a:extLst>
                <a:ext uri="{FF2B5EF4-FFF2-40B4-BE49-F238E27FC236}">
                  <a16:creationId xmlns:a16="http://schemas.microsoft.com/office/drawing/2014/main" id="{BD814567-9D9D-36E3-DCC0-B6481E22D149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8579E5-7E67-5E84-4DC1-35902AEFCC25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3C079C88-B00C-4875-764E-CB9C37577C12}"/>
              </a:ext>
            </a:extLst>
          </p:cNvPr>
          <p:cNvSpPr/>
          <p:nvPr/>
        </p:nvSpPr>
        <p:spPr>
          <a:xfrm>
            <a:off x="7063150" y="3427725"/>
            <a:ext cx="345057" cy="560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9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A75E9-DE41-4E4B-B634-295C9E04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06" y="79997"/>
            <a:ext cx="11576559" cy="552617"/>
          </a:xfrm>
        </p:spPr>
        <p:txBody>
          <a:bodyPr/>
          <a:lstStyle/>
          <a:p>
            <a:r>
              <a:rPr lang="en-US" dirty="0"/>
              <a:t>Interpreting and extending with Different representations</a:t>
            </a: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EFB2DC40-2E86-3C41-B105-2F9A42BB4F8A}"/>
              </a:ext>
            </a:extLst>
          </p:cNvPr>
          <p:cNvGraphicFramePr>
            <a:graphicFrameLocks noGrp="1"/>
          </p:cNvGraphicFramePr>
          <p:nvPr/>
        </p:nvGraphicFramePr>
        <p:xfrm>
          <a:off x="5534858" y="855246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CFD08202-A98A-3E4F-BFB9-38AA8DBB79E0}"/>
              </a:ext>
            </a:extLst>
          </p:cNvPr>
          <p:cNvGraphicFramePr>
            <a:graphicFrameLocks noGrp="1"/>
          </p:cNvGraphicFramePr>
          <p:nvPr/>
        </p:nvGraphicFramePr>
        <p:xfrm>
          <a:off x="5534873" y="1294316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5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FD0FC101-50EA-DA4B-A5DE-D794AF5EC079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3043283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E4F745F-56FC-E34E-8B81-B71F84F6E2C8}"/>
              </a:ext>
            </a:extLst>
          </p:cNvPr>
          <p:cNvGraphicFramePr>
            <a:graphicFrameLocks noGrp="1"/>
          </p:cNvGraphicFramePr>
          <p:nvPr/>
        </p:nvGraphicFramePr>
        <p:xfrm>
          <a:off x="5534890" y="3482353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E8E2DE-504B-F54F-895D-AFE25163E102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5382041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F892C-687B-F541-9191-13CF995EF1CF}"/>
              </a:ext>
            </a:extLst>
          </p:cNvPr>
          <p:cNvGraphicFramePr>
            <a:graphicFrameLocks noGrp="1"/>
          </p:cNvGraphicFramePr>
          <p:nvPr/>
        </p:nvGraphicFramePr>
        <p:xfrm>
          <a:off x="5534895" y="5818913"/>
          <a:ext cx="51131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8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 extension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C1022CA4-79C8-E449-953B-EFDF8FCEE2B8}"/>
              </a:ext>
            </a:extLst>
          </p:cNvPr>
          <p:cNvGraphicFramePr>
            <a:graphicFrameLocks noGrp="1"/>
          </p:cNvGraphicFramePr>
          <p:nvPr/>
        </p:nvGraphicFramePr>
        <p:xfrm>
          <a:off x="318537" y="2996791"/>
          <a:ext cx="23974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86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54282914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3C82FB-D41E-B24F-A37E-FD2102E34C09}"/>
              </a:ext>
            </a:extLst>
          </p:cNvPr>
          <p:cNvSpPr txBox="1"/>
          <p:nvPr/>
        </p:nvSpPr>
        <p:spPr>
          <a:xfrm>
            <a:off x="-70047" y="1986550"/>
            <a:ext cx="3335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C895B"/>
                </a:solidFill>
              </a:rPr>
              <a:t>How to extend this bit pattern?</a:t>
            </a: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r>
              <a:rPr lang="en-US" sz="2800" dirty="0">
                <a:solidFill>
                  <a:srgbClr val="2C895B"/>
                </a:solidFill>
              </a:rPr>
              <a:t>0xd6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5F2B1-E1D1-9548-B80C-98ABE26D8C45}"/>
              </a:ext>
            </a:extLst>
          </p:cNvPr>
          <p:cNvGrpSpPr/>
          <p:nvPr/>
        </p:nvGrpSpPr>
        <p:grpSpPr>
          <a:xfrm>
            <a:off x="2713904" y="918318"/>
            <a:ext cx="9300217" cy="2084944"/>
            <a:chOff x="2713904" y="918318"/>
            <a:chExt cx="9300217" cy="2084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D76CEF-327B-4A4D-A41D-FA0B456C9610}"/>
                </a:ext>
              </a:extLst>
            </p:cNvPr>
            <p:cNvSpPr txBox="1"/>
            <p:nvPr/>
          </p:nvSpPr>
          <p:spPr>
            <a:xfrm>
              <a:off x="10648041" y="920005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0x00d6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27979-AA21-F548-8E2B-CE920F94BCCB}"/>
                </a:ext>
              </a:extLst>
            </p:cNvPr>
            <p:cNvSpPr txBox="1"/>
            <p:nvPr/>
          </p:nvSpPr>
          <p:spPr>
            <a:xfrm>
              <a:off x="3439697" y="91831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unsigned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7CC9D6-2824-374B-A3AF-B1DE3629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04" y="1071684"/>
              <a:ext cx="2841201" cy="1931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F6AE8-F955-8249-A6C7-7ACB5259AC9A}"/>
              </a:ext>
            </a:extLst>
          </p:cNvPr>
          <p:cNvGrpSpPr/>
          <p:nvPr/>
        </p:nvGrpSpPr>
        <p:grpSpPr>
          <a:xfrm>
            <a:off x="2713904" y="3507360"/>
            <a:ext cx="9091762" cy="2406026"/>
            <a:chOff x="2713904" y="3507360"/>
            <a:chExt cx="9091762" cy="24060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844-41AE-EB4A-890F-2B9D01204369}"/>
                </a:ext>
              </a:extLst>
            </p:cNvPr>
            <p:cNvSpPr txBox="1"/>
            <p:nvPr/>
          </p:nvSpPr>
          <p:spPr>
            <a:xfrm>
              <a:off x="10648041" y="5382041"/>
              <a:ext cx="115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0xffd6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6F8A9E-B772-EF4A-A31B-360341D77BAB}"/>
                </a:ext>
              </a:extLst>
            </p:cNvPr>
            <p:cNvSpPr txBox="1"/>
            <p:nvPr/>
          </p:nvSpPr>
          <p:spPr>
            <a:xfrm>
              <a:off x="3003367" y="4959279"/>
              <a:ext cx="2145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two’s</a:t>
              </a:r>
            </a:p>
            <a:p>
              <a:pPr algn="ctr"/>
              <a:r>
                <a:rPr lang="en-US" sz="2800" dirty="0"/>
                <a:t>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4DAF57-D096-8248-92A7-C7FB1F596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713904" y="3507360"/>
              <a:ext cx="2820985" cy="2094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A27601-436C-F44C-A078-DBD3217A0CE8}"/>
              </a:ext>
            </a:extLst>
          </p:cNvPr>
          <p:cNvGrpSpPr/>
          <p:nvPr/>
        </p:nvGrpSpPr>
        <p:grpSpPr>
          <a:xfrm>
            <a:off x="2716025" y="2756846"/>
            <a:ext cx="9315156" cy="954107"/>
            <a:chOff x="2716025" y="2756846"/>
            <a:chExt cx="9315156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3288C1-124B-2A46-A3CD-468F37655893}"/>
                </a:ext>
              </a:extLst>
            </p:cNvPr>
            <p:cNvSpPr txBox="1"/>
            <p:nvPr/>
          </p:nvSpPr>
          <p:spPr>
            <a:xfrm>
              <a:off x="10665101" y="3003646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0x8056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BB17CC-7852-3943-8136-0DEC062AA7EF}"/>
                </a:ext>
              </a:extLst>
            </p:cNvPr>
            <p:cNvSpPr txBox="1"/>
            <p:nvPr/>
          </p:nvSpPr>
          <p:spPr>
            <a:xfrm>
              <a:off x="3515649" y="2756846"/>
              <a:ext cx="18662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signed</a:t>
              </a:r>
            </a:p>
            <a:p>
              <a:pPr algn="ctr"/>
              <a:r>
                <a:rPr lang="en-US" sz="2800" dirty="0"/>
                <a:t>magnitude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0A9C7A-1EAD-EE40-9F32-7C0123DE559F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2716025" y="3255871"/>
              <a:ext cx="2818864" cy="69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051E0-C912-604B-803A-59FE09B7448F}"/>
              </a:ext>
            </a:extLst>
          </p:cNvPr>
          <p:cNvGrpSpPr/>
          <p:nvPr/>
        </p:nvGrpSpPr>
        <p:grpSpPr>
          <a:xfrm>
            <a:off x="5607673" y="2188088"/>
            <a:ext cx="2762295" cy="855195"/>
            <a:chOff x="5607673" y="2188088"/>
            <a:chExt cx="2762295" cy="8551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194B4-8680-054C-94A8-BC409D4CCE18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61447F8B-6902-D447-9401-0E1952101CD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3DFEC1-D54F-CC42-8E3A-48AD6A6F3E40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40811-E05D-B144-A991-AC18EE7AAE74}"/>
              </a:ext>
            </a:extLst>
          </p:cNvPr>
          <p:cNvGrpSpPr/>
          <p:nvPr/>
        </p:nvGrpSpPr>
        <p:grpSpPr>
          <a:xfrm>
            <a:off x="5639734" y="4720378"/>
            <a:ext cx="2634214" cy="602343"/>
            <a:chOff x="5639734" y="2440940"/>
            <a:chExt cx="2634214" cy="6023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015BA-A237-C741-9FE8-87EE0D1ABB0C}"/>
                </a:ext>
              </a:extLst>
            </p:cNvPr>
            <p:cNvSpPr txBox="1"/>
            <p:nvPr/>
          </p:nvSpPr>
          <p:spPr>
            <a:xfrm>
              <a:off x="5917192" y="244094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extend the sign bit</a:t>
              </a:r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42487CC5-F2FB-8448-9790-2CD4775F7C5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077971-DF57-9E45-91FD-B2AB5AA3018F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2B407E-16D8-334D-AF48-0F31FB45289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377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CDE1C-6D2A-FE4A-A86A-5B684AAB43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88705" y="3634601"/>
            <a:ext cx="8229377" cy="2740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400" i="1" dirty="0">
                <a:solidFill>
                  <a:srgbClr val="2C895B"/>
                </a:solidFill>
              </a:rPr>
              <a:t>Scientific Normalized form</a:t>
            </a:r>
            <a:r>
              <a:rPr lang="en-US" sz="2400" dirty="0">
                <a:solidFill>
                  <a:srgbClr val="2C895B"/>
                </a:solidFill>
              </a:rPr>
              <a:t>:  </a:t>
            </a:r>
          </a:p>
          <a:p>
            <a:pPr marL="0" indent="0">
              <a:spcBef>
                <a:spcPct val="70000"/>
              </a:spcBef>
              <a:buNone/>
              <a:tabLst>
                <a:tab pos="4406900" algn="l"/>
              </a:tabLst>
            </a:pPr>
            <a:r>
              <a:rPr lang="en-US" sz="2400" dirty="0">
                <a:solidFill>
                  <a:schemeClr val="accent5"/>
                </a:solidFill>
              </a:rPr>
              <a:t>              </a:t>
            </a:r>
            <a:r>
              <a:rPr lang="en-US" sz="2400" dirty="0">
                <a:solidFill>
                  <a:srgbClr val="2C895B"/>
                </a:solidFill>
              </a:rPr>
              <a:t>exactly one digit </a:t>
            </a:r>
            <a:r>
              <a:rPr lang="en-US" sz="2400" dirty="0"/>
              <a:t>(non-zero) to left of decimal point</a:t>
            </a:r>
          </a:p>
          <a:p>
            <a:pPr>
              <a:lnSpc>
                <a:spcPct val="110000"/>
              </a:lnSpc>
              <a:spcBef>
                <a:spcPts val="1800"/>
              </a:spcBef>
              <a:tabLst>
                <a:tab pos="4406900" algn="l"/>
              </a:tabLst>
            </a:pPr>
            <a:r>
              <a:rPr lang="en-US" sz="2400" dirty="0"/>
              <a:t>Alternatives to representing 1/1,000,000,000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Normalized: 	1.0×10</a:t>
            </a:r>
            <a:r>
              <a:rPr lang="en-US" sz="2400" baseline="30000" dirty="0">
                <a:solidFill>
                  <a:srgbClr val="FF0000"/>
                </a:solidFill>
              </a:rPr>
              <a:t>-9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2C895B"/>
                </a:solidFill>
              </a:rPr>
              <a:t>Not normalized: </a:t>
            </a:r>
            <a:r>
              <a:rPr lang="en-US" sz="2400" dirty="0"/>
              <a:t>	0.1×10</a:t>
            </a:r>
            <a:r>
              <a:rPr lang="en-US" sz="2400" baseline="30000" dirty="0"/>
              <a:t>-8</a:t>
            </a:r>
            <a:r>
              <a:rPr lang="en-US" sz="2400" dirty="0"/>
              <a:t>,      10.0×10</a:t>
            </a:r>
            <a:r>
              <a:rPr lang="en-US" sz="2400" baseline="30000" dirty="0"/>
              <a:t>-10</a:t>
            </a:r>
            <a:r>
              <a:rPr lang="en-US" sz="24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196D5-A51E-3645-94D3-FD66974D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Decimal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A2DBD-770A-9B4C-840E-E9D5A01497E4}"/>
              </a:ext>
            </a:extLst>
          </p:cNvPr>
          <p:cNvGrpSpPr/>
          <p:nvPr/>
        </p:nvGrpSpPr>
        <p:grpSpPr>
          <a:xfrm>
            <a:off x="1971999" y="1160396"/>
            <a:ext cx="7277103" cy="2179827"/>
            <a:chOff x="548640" y="1216152"/>
            <a:chExt cx="7277103" cy="2179827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55C1D2C-20CE-524C-890A-76DEAE1F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545" y="2074281"/>
              <a:ext cx="243335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+6.02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× 10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3A70F200-0DD6-1F40-8991-E4180B56F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3" y="2511552"/>
              <a:ext cx="2498726" cy="854076"/>
              <a:chOff x="2688" y="1296"/>
              <a:chExt cx="1574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8DFF319-F4E9-FC40-8332-78669BB8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536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C00BE4D0-A374-7C44-8D8B-D480F6DC4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296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6E5A31F-1F3E-0840-8082-147837766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1472" y="2465703"/>
              <a:ext cx="2468563" cy="930276"/>
              <a:chOff x="899" y="1296"/>
              <a:chExt cx="1555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BA59F9F5-C46C-8647-9BFF-9A11BB65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" y="1584"/>
                <a:ext cx="1555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decimal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ECD5531D-0A36-FC41-B264-849E06529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2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6E1F72B5-BF5A-F247-89F8-981D6A9B5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2" y="1216152"/>
              <a:ext cx="2476501" cy="911224"/>
              <a:chOff x="3024" y="523"/>
              <a:chExt cx="1560" cy="574"/>
            </a:xfrm>
          </p:grpSpPr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67F221DC-DC03-3947-A4CB-699B0F8D9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5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6">
                <a:extLst>
                  <a:ext uri="{FF2B5EF4-FFF2-40B4-BE49-F238E27FC236}">
                    <a16:creationId xmlns:a16="http://schemas.microsoft.com/office/drawing/2014/main" id="{7B35BDDD-44DD-2D4D-8EB3-466557402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6" cy="538"/>
                <a:chOff x="3408" y="523"/>
                <a:chExt cx="1176" cy="538"/>
              </a:xfrm>
            </p:grpSpPr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010DACC3-E7B9-0444-B192-B01EC0CDE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6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ADC43F16-6577-1E40-84E5-BF685AA70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4781C1-32EB-EC43-9C0A-E8B609F179F9}"/>
                </a:ext>
              </a:extLst>
            </p:cNvPr>
            <p:cNvGrpSpPr/>
            <p:nvPr/>
          </p:nvGrpSpPr>
          <p:grpSpPr>
            <a:xfrm>
              <a:off x="548640" y="1224090"/>
              <a:ext cx="3733803" cy="913268"/>
              <a:chOff x="548640" y="1224090"/>
              <a:chExt cx="3733803" cy="913268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336A0FE8-B406-B845-85D9-9470A24F6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733803" cy="793751"/>
                <a:chOff x="0" y="528"/>
                <a:chExt cx="2352" cy="5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F23F53-623F-FF4D-A01C-7DED3A943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1" y="730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DE94A678-64CA-2941-A027-F472E46DE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AF013A3D-C560-0F4B-B4A9-D7A5C4BC68FF}"/>
                  </a:ext>
                </a:extLst>
              </p:cNvPr>
              <p:cNvSpPr/>
              <p:nvPr/>
            </p:nvSpPr>
            <p:spPr bwMode="auto">
              <a:xfrm rot="5400000">
                <a:off x="3565793" y="1634438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0F50BF61-A0F0-C341-BBF2-0E452C437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21" y="2321034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57E65290-7691-DF40-AA39-DE571FCCA9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152" y="2282082"/>
            <a:ext cx="731887" cy="275716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E4F38-D89D-214F-90D2-4E12E10C640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48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6144"/>
              </p:ext>
            </p:extLst>
          </p:nvPr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72938"/>
              </p:ext>
            </p:extLst>
          </p:nvPr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09588"/>
              </p:ext>
            </p:extLst>
          </p:nvPr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8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02" y="176077"/>
            <a:ext cx="11289225" cy="487258"/>
          </a:xfrm>
        </p:spPr>
        <p:txBody>
          <a:bodyPr/>
          <a:lstStyle/>
          <a:p>
            <a:r>
              <a:rPr lang="en-US" dirty="0"/>
              <a:t>Floating Point Number (8-bits) Number Range: 2</a:t>
            </a:r>
            <a:r>
              <a:rPr lang="en-US" baseline="30000" dirty="0"/>
              <a:t>-3 </a:t>
            </a:r>
            <a:r>
              <a:rPr lang="en-US" dirty="0"/>
              <a:t> to 2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54C48-3BA7-604C-8A51-2058806EEDAA}"/>
              </a:ext>
            </a:extLst>
          </p:cNvPr>
          <p:cNvGrpSpPr/>
          <p:nvPr/>
        </p:nvGrpSpPr>
        <p:grpSpPr>
          <a:xfrm>
            <a:off x="122455" y="642776"/>
            <a:ext cx="6705945" cy="830998"/>
            <a:chOff x="2825915" y="3331906"/>
            <a:chExt cx="6705945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6CFB04-5DD7-5E41-9591-20125E84B1D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77D78-F371-A94E-92FD-ABC785995A4C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E264F-80A2-A743-A93F-7AECB9D1377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41280-2FF7-3748-8CE3-39DC185A61A0}"/>
                </a:ext>
              </a:extLst>
            </p:cNvPr>
            <p:cNvSpPr txBox="1"/>
            <p:nvPr/>
          </p:nvSpPr>
          <p:spPr>
            <a:xfrm>
              <a:off x="2922038" y="3355050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 = 1 bit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B34C13-9FA9-7A45-B31F-B1C61C173251}"/>
                </a:ext>
              </a:extLst>
            </p:cNvPr>
            <p:cNvSpPr txBox="1"/>
            <p:nvPr/>
          </p:nvSpPr>
          <p:spPr>
            <a:xfrm>
              <a:off x="4652672" y="3331906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 = 3 bits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15BAB-137A-444C-A409-75E3275D33EF}"/>
                </a:ext>
              </a:extLst>
            </p:cNvPr>
            <p:cNvSpPr/>
            <p:nvPr/>
          </p:nvSpPr>
          <p:spPr>
            <a:xfrm>
              <a:off x="7482934" y="335246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 = 4 bits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6D7F83-4DA8-9749-9C6A-C69071E950F9}"/>
              </a:ext>
            </a:extLst>
          </p:cNvPr>
          <p:cNvGrpSpPr/>
          <p:nvPr/>
        </p:nvGrpSpPr>
        <p:grpSpPr>
          <a:xfrm>
            <a:off x="184679" y="1705857"/>
            <a:ext cx="11447120" cy="1036223"/>
            <a:chOff x="184679" y="1705857"/>
            <a:chExt cx="11447120" cy="1036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F3C666-7610-FA47-813B-0626331C1CE7}"/>
                </a:ext>
              </a:extLst>
            </p:cNvPr>
            <p:cNvGrpSpPr/>
            <p:nvPr/>
          </p:nvGrpSpPr>
          <p:grpSpPr>
            <a:xfrm>
              <a:off x="184679" y="1705857"/>
              <a:ext cx="6845711" cy="840591"/>
              <a:chOff x="2860320" y="3331906"/>
              <a:chExt cx="6845711" cy="8405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645CC8-CCAB-E140-8E58-84AF83D1C385}"/>
                  </a:ext>
                </a:extLst>
              </p:cNvPr>
              <p:cNvSpPr txBox="1"/>
              <p:nvPr/>
            </p:nvSpPr>
            <p:spPr>
              <a:xfrm>
                <a:off x="2860320" y="3710832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83D6E7-20E6-9043-BC1C-B1FA8D80E9C7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0D88A6-9207-1D4C-BDF4-F5E0F767CFC5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FD5BE8-9AD7-CC40-B53D-B6139CAD89AC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E8CFEA-5576-6942-B4B2-F42E7028F30F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0A396-EF97-A146-9C87-D97726D0A2BA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B82D1-D3E5-4F4A-92CA-D61E20581226}"/>
                </a:ext>
              </a:extLst>
            </p:cNvPr>
            <p:cNvSpPr/>
            <p:nvPr/>
          </p:nvSpPr>
          <p:spPr>
            <a:xfrm>
              <a:off x="7163909" y="2095749"/>
              <a:ext cx="44678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0.0 </a:t>
              </a:r>
              <a:r>
                <a:rPr lang="en-US" b="1" u="sng" dirty="0">
                  <a:solidFill>
                    <a:srgbClr val="7030A0"/>
                  </a:solidFill>
                </a:rPr>
                <a:t>Special case</a:t>
              </a:r>
              <a:r>
                <a:rPr lang="en-US" b="1" dirty="0">
                  <a:solidFill>
                    <a:srgbClr val="7030A0"/>
                  </a:solidFill>
                </a:rPr>
                <a:t> in this simple model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      we </a:t>
              </a:r>
              <a:r>
                <a:rPr lang="en-US" b="1" u="sng" dirty="0">
                  <a:solidFill>
                    <a:srgbClr val="7030A0"/>
                  </a:solidFill>
                </a:rPr>
                <a:t>do not</a:t>
              </a:r>
              <a:r>
                <a:rPr lang="en-US" b="1" dirty="0">
                  <a:solidFill>
                    <a:srgbClr val="7030A0"/>
                  </a:solidFill>
                </a:rPr>
                <a:t> put back the “hidden bit”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35FA627-9F0C-0444-A68C-7431EF0AB4EB}"/>
              </a:ext>
            </a:extLst>
          </p:cNvPr>
          <p:cNvGrpSpPr/>
          <p:nvPr/>
        </p:nvGrpSpPr>
        <p:grpSpPr>
          <a:xfrm>
            <a:off x="184679" y="2820050"/>
            <a:ext cx="11640764" cy="856242"/>
            <a:chOff x="184679" y="2820050"/>
            <a:chExt cx="11640764" cy="8562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E356AC-0DC6-E64F-BB82-A78E96958A33}"/>
                </a:ext>
              </a:extLst>
            </p:cNvPr>
            <p:cNvGrpSpPr/>
            <p:nvPr/>
          </p:nvGrpSpPr>
          <p:grpSpPr>
            <a:xfrm>
              <a:off x="184679" y="2820050"/>
              <a:ext cx="6880116" cy="830998"/>
              <a:chOff x="2825915" y="3331906"/>
              <a:chExt cx="6880116" cy="8309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9B2213-0346-5345-86E5-31EFB00FF56A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86236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6E7E2-1D87-8C45-9D09-7F53EA8872B3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0A197F-00B5-7D47-AF50-3F8D696C0BC2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0001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8C12BF-7431-8E44-868A-5BAFC1615DF3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8795A-3662-F545-9832-BD643D150C22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79B664-92CD-E641-A34B-FC0F9024B692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C696D1-C069-FE47-837B-DB94D07BB00E}"/>
                </a:ext>
              </a:extLst>
            </p:cNvPr>
            <p:cNvSpPr/>
            <p:nvPr/>
          </p:nvSpPr>
          <p:spPr>
            <a:xfrm>
              <a:off x="7054585" y="3029961"/>
              <a:ext cx="47708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Smallest Non-zero Positive</a:t>
              </a:r>
            </a:p>
            <a:p>
              <a:r>
                <a:rPr lang="en-US" b="1" dirty="0"/>
                <a:t>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0001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+ 1/128 = 0.1328125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778F34-CE58-8944-97B2-503FF805F999}"/>
              </a:ext>
            </a:extLst>
          </p:cNvPr>
          <p:cNvGrpSpPr/>
          <p:nvPr/>
        </p:nvGrpSpPr>
        <p:grpSpPr>
          <a:xfrm>
            <a:off x="209977" y="3931788"/>
            <a:ext cx="10970636" cy="855518"/>
            <a:chOff x="209977" y="3931788"/>
            <a:chExt cx="10970636" cy="8555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16DE3-CA13-C146-9FDB-6B3F6B4E5473}"/>
                </a:ext>
              </a:extLst>
            </p:cNvPr>
            <p:cNvGrpSpPr/>
            <p:nvPr/>
          </p:nvGrpSpPr>
          <p:grpSpPr>
            <a:xfrm>
              <a:off x="209977" y="3931788"/>
              <a:ext cx="6880117" cy="830998"/>
              <a:chOff x="2825914" y="3331906"/>
              <a:chExt cx="6880117" cy="830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C30A95-BB8A-CE40-9AE5-4A5DA9FAFF2C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0/1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E77DD9-CFC5-7C45-BFD0-A156F2A8977E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111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D1D934-F9E9-6141-B291-9938BFB8439A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1111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079AD4-8C37-5149-ABB4-AFFC16193B5A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629BF5-8478-4945-A472-DACFCB852947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50BE4B-7CA4-7741-8617-8B3C06AF04D1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9E6363-8C25-A340-8994-6E4DB42BFAAD}"/>
                </a:ext>
              </a:extLst>
            </p:cNvPr>
            <p:cNvSpPr/>
            <p:nvPr/>
          </p:nvSpPr>
          <p:spPr>
            <a:xfrm>
              <a:off x="7129504" y="4140975"/>
              <a:ext cx="40511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Largest Positive/Negative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4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 = 31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C7361A-0777-7A4F-9835-20DC50646B31}"/>
              </a:ext>
            </a:extLst>
          </p:cNvPr>
          <p:cNvGrpSpPr/>
          <p:nvPr/>
        </p:nvGrpSpPr>
        <p:grpSpPr>
          <a:xfrm>
            <a:off x="246397" y="5027373"/>
            <a:ext cx="11867826" cy="855518"/>
            <a:chOff x="246397" y="5027373"/>
            <a:chExt cx="11867826" cy="8555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B3278C-A086-E44D-ADCF-166E53106453}"/>
                </a:ext>
              </a:extLst>
            </p:cNvPr>
            <p:cNvGrpSpPr/>
            <p:nvPr/>
          </p:nvGrpSpPr>
          <p:grpSpPr>
            <a:xfrm>
              <a:off x="246397" y="5027373"/>
              <a:ext cx="6880117" cy="830998"/>
              <a:chOff x="2825914" y="3331906"/>
              <a:chExt cx="6880117" cy="83099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A4753E-0730-784A-9AA9-43DBC20F0780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D00BB0-8235-584C-A19E-38E27389A019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2F065D-8463-1D48-91EA-7718AE269294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6A38D5-9ED5-E649-A258-423FA4699F60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273D9E-D07D-184C-8872-53AFB8A8CBF1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0B5C42-4B9B-F843-980E-FF55F0C68B4E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877CF7-81A7-8D4D-803A-2A7FD1686EE5}"/>
                </a:ext>
              </a:extLst>
            </p:cNvPr>
            <p:cNvSpPr/>
            <p:nvPr/>
          </p:nvSpPr>
          <p:spPr>
            <a:xfrm>
              <a:off x="7165923" y="5236560"/>
              <a:ext cx="4948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Smallest (closest to zero) Number 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0000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-3</a:t>
              </a:r>
              <a:r>
                <a:rPr lang="en-US" b="1" dirty="0"/>
                <a:t> = 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</a:t>
              </a:r>
              <a:r>
                <a:rPr lang="en-US" b="1" dirty="0"/>
                <a:t> 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= -0.125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5F5BE2-2C51-3A4D-B854-0F95200DC9F5}"/>
              </a:ext>
            </a:extLst>
          </p:cNvPr>
          <p:cNvSpPr txBox="1"/>
          <p:nvPr/>
        </p:nvSpPr>
        <p:spPr>
          <a:xfrm>
            <a:off x="7379193" y="616290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</a:rPr>
              <a:t>Note: Orange</a:t>
            </a:r>
            <a:r>
              <a:rPr lang="en-US" dirty="0"/>
              <a:t> is hidden bit added 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5BB3A6-D792-C349-B1C5-1C4D44F398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409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53" y="257571"/>
            <a:ext cx="3374555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229266" y="1674023"/>
            <a:ext cx="11820083" cy="5047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Step 1: </a:t>
            </a:r>
            <a:r>
              <a:rPr lang="en-US" sz="2000" dirty="0">
                <a:solidFill>
                  <a:schemeClr val="tx2"/>
                </a:solidFill>
              </a:rPr>
              <a:t>convert from base 10 to binary (absolute value)</a:t>
            </a:r>
          </a:p>
          <a:p>
            <a:endParaRPr lang="en-US" sz="1000" b="1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en-US" sz="10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36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bias of 3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0b001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72425"/>
              </p:ext>
            </p:extLst>
          </p:nvPr>
        </p:nvGraphicFramePr>
        <p:xfrm>
          <a:off x="3543428" y="70652"/>
          <a:ext cx="8505921" cy="1297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53516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5051207" y="162079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2649"/>
              </p:ext>
            </p:extLst>
          </p:nvPr>
        </p:nvGraphicFramePr>
        <p:xfrm>
          <a:off x="6096000" y="4726820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30311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0b001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0x9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0x8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71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49DDF7-72A5-D840-BB43-5E065F04C714}"/>
              </a:ext>
            </a:extLst>
          </p:cNvPr>
          <p:cNvSpPr txBox="1"/>
          <p:nvPr/>
        </p:nvSpPr>
        <p:spPr>
          <a:xfrm>
            <a:off x="10053748" y="59641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763AE-006E-3D49-A4FD-4371837A673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216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26" y="330482"/>
            <a:ext cx="3299322" cy="461665"/>
          </a:xfrm>
        </p:spPr>
        <p:txBody>
          <a:bodyPr/>
          <a:lstStyle/>
          <a:p>
            <a:r>
              <a:rPr lang="en-US" dirty="0"/>
              <a:t>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249230" y="1062398"/>
            <a:ext cx="10316074" cy="5747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</a:t>
            </a:r>
          </a:p>
          <a:p>
            <a:r>
              <a:rPr lang="en-US" sz="500" b="1" dirty="0"/>
              <a:t>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0x45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Extract the unbiased exponent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(bias removed)</a:t>
            </a:r>
            <a:endParaRPr lang="en-US" sz="2400" dirty="0">
              <a:cs typeface="Courier New" panose="02070309020205020404" pitchFamily="49" charset="0"/>
            </a:endParaRPr>
          </a:p>
          <a:p>
            <a:endParaRPr lang="en-US" sz="200" b="1" dirty="0"/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</a:t>
            </a:r>
            <a:r>
              <a:rPr lang="en-US" sz="2000" dirty="0">
                <a:solidFill>
                  <a:srgbClr val="F3753F"/>
                </a:solidFill>
                <a:cs typeface="Courier New" panose="02070309020205020404" pitchFamily="49" charset="0"/>
              </a:rPr>
              <a:t>hidden</a:t>
            </a:r>
            <a:r>
              <a:rPr lang="en-US" sz="2000" dirty="0">
                <a:cs typeface="Courier New" panose="02070309020205020404" pitchFamily="49" charset="0"/>
              </a:rPr>
              <a:t> bit)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</a:t>
            </a:r>
            <a:r>
              <a:rPr lang="en-US" sz="2000" b="1" dirty="0">
                <a:solidFill>
                  <a:srgbClr val="00B050"/>
                </a:solidFill>
              </a:rPr>
              <a:t>unbiased</a:t>
            </a:r>
            <a:r>
              <a:rPr lang="en-US" sz="2000" dirty="0"/>
              <a:t>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22714"/>
              </p:ext>
            </p:extLst>
          </p:nvPr>
        </p:nvGraphicFramePr>
        <p:xfrm>
          <a:off x="3385237" y="-88756"/>
          <a:ext cx="8505921" cy="106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615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008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19894" y="-1922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08975"/>
              </p:ext>
            </p:extLst>
          </p:nvPr>
        </p:nvGraphicFramePr>
        <p:xfrm>
          <a:off x="5867400" y="1179807"/>
          <a:ext cx="3878185" cy="1551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172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0x4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2467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91155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0b0101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50F975C1-5C13-B840-9C82-F05C879B1172}"/>
              </a:ext>
            </a:extLst>
          </p:cNvPr>
          <p:cNvGrpSpPr/>
          <p:nvPr/>
        </p:nvGrpSpPr>
        <p:grpSpPr>
          <a:xfrm>
            <a:off x="2539311" y="2644346"/>
            <a:ext cx="4407474" cy="313630"/>
            <a:chOff x="2539311" y="2644346"/>
            <a:chExt cx="4407474" cy="313630"/>
          </a:xfrm>
        </p:grpSpPr>
        <p:sp>
          <p:nvSpPr>
            <p:cNvPr id="32" name="Bent-Up Arrow 31">
              <a:extLst>
                <a:ext uri="{FF2B5EF4-FFF2-40B4-BE49-F238E27FC236}">
                  <a16:creationId xmlns:a16="http://schemas.microsoft.com/office/drawing/2014/main" id="{4D2708F1-C627-A042-9809-D241356DF7A0}"/>
                </a:ext>
              </a:extLst>
            </p:cNvPr>
            <p:cNvSpPr/>
            <p:nvPr/>
          </p:nvSpPr>
          <p:spPr>
            <a:xfrm flipH="1" flipV="1">
              <a:off x="2539311" y="2801161"/>
              <a:ext cx="4407473" cy="156815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DEE326-5FD0-4944-9579-695E2602FFF3}"/>
                </a:ext>
              </a:extLst>
            </p:cNvPr>
            <p:cNvSpPr/>
            <p:nvPr/>
          </p:nvSpPr>
          <p:spPr>
            <a:xfrm>
              <a:off x="6885004" y="2644346"/>
              <a:ext cx="61781" cy="15681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37E042-A8EA-9C47-92DE-2A1CC6D7B85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61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IEEE “754” Floating Point Double and Single Precision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65790"/>
              </p:ext>
            </p:extLst>
          </p:nvPr>
        </p:nvGraphicFramePr>
        <p:xfrm>
          <a:off x="381005" y="427972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6DA2F1-1905-8941-9CD1-2E38A19C4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32198"/>
              </p:ext>
            </p:extLst>
          </p:nvPr>
        </p:nvGraphicFramePr>
        <p:xfrm>
          <a:off x="323819" y="3485364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62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51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(11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1023</a:t>
                      </a:r>
                      <a:endParaRPr 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(52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9809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l="-792" t="-15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F55E5-B857-5742-9943-2FDA6E2C962F}"/>
              </a:ext>
            </a:extLst>
          </p:cNvPr>
          <p:cNvGrpSpPr/>
          <p:nvPr/>
        </p:nvGrpSpPr>
        <p:grpSpPr>
          <a:xfrm>
            <a:off x="1041575" y="4004984"/>
            <a:ext cx="9752670" cy="2297107"/>
            <a:chOff x="1098761" y="3749665"/>
            <a:chExt cx="9752670" cy="2297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5E644-42DD-CA4D-9CB2-F7D6235CFB7B}"/>
                </a:ext>
              </a:extLst>
            </p:cNvPr>
            <p:cNvSpPr txBox="1"/>
            <p:nvPr/>
          </p:nvSpPr>
          <p:spPr>
            <a:xfrm>
              <a:off x="6608128" y="3749665"/>
              <a:ext cx="3108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 Precision (C Double)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/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023</m:t>
                        </m:r>
                      </m:oMath>
                    </m:oMathPara>
                  </a14:m>
                  <a:endPara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𝑑𝑜𝑢𝑏𝑙𝑒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𝑓𝑙𝑜𝑎𝑡𝑖𝑛𝑔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−1023 </m:t>
                          </m:r>
                        </m:sup>
                      </m:sSup>
                    </m:oMath>
                  </a14:m>
                  <a:r>
                    <a:rPr lang="en-US" sz="2400" dirty="0"/>
                    <a:t>x </a:t>
                  </a:r>
                  <a:r>
                    <a:rPr lang="en-US" sz="2400" dirty="0">
                      <a:solidFill>
                        <a:srgbClr val="F37440"/>
                      </a:solidFill>
                    </a:rPr>
                    <a:t>1</a:t>
                  </a:r>
                  <a:r>
                    <a:rPr lang="en-US" sz="2400" dirty="0"/>
                    <a:t>.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fraction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26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3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5" y="161631"/>
            <a:ext cx="10355572" cy="461665"/>
          </a:xfrm>
        </p:spPr>
        <p:txBody>
          <a:bodyPr/>
          <a:lstStyle/>
          <a:p>
            <a:r>
              <a:rPr lang="en-US" dirty="0"/>
              <a:t>Decimal to IEEE Single Precision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70201" y="1599652"/>
            <a:ext cx="11963400" cy="3277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8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1101.0110</a:t>
            </a:r>
          </a:p>
          <a:p>
            <a:endParaRPr lang="en-US" sz="6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  <a:endParaRPr lang="en-US" sz="800" dirty="0"/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1101.0110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bias of 127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130 for the exponent = 0b1000 0010</a:t>
            </a:r>
          </a:p>
          <a:p>
            <a:endParaRPr lang="en-US" sz="8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000" dirty="0">
                <a:solidFill>
                  <a:srgbClr val="7030A0"/>
                </a:solidFill>
              </a:rPr>
              <a:t>(0 pad )</a:t>
            </a:r>
          </a:p>
          <a:p>
            <a:endParaRPr lang="en-US" sz="500" b="1" dirty="0">
              <a:solidFill>
                <a:srgbClr val="7030A0"/>
              </a:solidFill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1010110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0000 0000 0000 0000</a:t>
            </a:r>
            <a:r>
              <a:rPr lang="en-US" sz="2800" b="1" baseline="30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If the sign is positive sign bit is 0, otherwise it is 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434"/>
              </p:ext>
            </p:extLst>
          </p:nvPr>
        </p:nvGraphicFramePr>
        <p:xfrm>
          <a:off x="706465" y="4976666"/>
          <a:ext cx="8619204" cy="1169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2411839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5528790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8888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100  0001  0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101 0110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0000 0000 0000 0000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2B2D96-0451-BB4F-B124-996768E22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72146"/>
              </p:ext>
            </p:extLst>
          </p:nvPr>
        </p:nvGraphicFramePr>
        <p:xfrm>
          <a:off x="1779484" y="433658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2840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456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FAAE56-5302-4B4E-94D6-E965A28E8915}"/>
              </a:ext>
            </a:extLst>
          </p:cNvPr>
          <p:cNvSpPr txBox="1"/>
          <p:nvPr/>
        </p:nvSpPr>
        <p:spPr>
          <a:xfrm>
            <a:off x="9290450" y="609552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0xc1560000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BCE-3BD0-D048-B253-476F839E7670}"/>
              </a:ext>
            </a:extLst>
          </p:cNvPr>
          <p:cNvGrpSpPr/>
          <p:nvPr/>
        </p:nvGrpSpPr>
        <p:grpSpPr>
          <a:xfrm>
            <a:off x="949492" y="5966131"/>
            <a:ext cx="8164716" cy="616531"/>
            <a:chOff x="949492" y="5966131"/>
            <a:chExt cx="8164716" cy="616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F26ADA-A7E7-474B-8267-7E8234C7729E}"/>
                </a:ext>
              </a:extLst>
            </p:cNvPr>
            <p:cNvSpPr txBox="1"/>
            <p:nvPr/>
          </p:nvSpPr>
          <p:spPr>
            <a:xfrm>
              <a:off x="1241803" y="6182552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092B0467-75FB-9C48-A07E-5139C54DFC1A}"/>
                </a:ext>
              </a:extLst>
            </p:cNvPr>
            <p:cNvSpPr/>
            <p:nvPr/>
          </p:nvSpPr>
          <p:spPr>
            <a:xfrm rot="5400000">
              <a:off x="1368406" y="5553391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E7913D99-ED4F-FE46-A876-F889DC2ABE1D}"/>
                </a:ext>
              </a:extLst>
            </p:cNvPr>
            <p:cNvSpPr/>
            <p:nvPr/>
          </p:nvSpPr>
          <p:spPr>
            <a:xfrm rot="5400000">
              <a:off x="3905749" y="5572646"/>
              <a:ext cx="253428" cy="10403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0452B65A-1873-2F41-AAF7-3C73A00A956C}"/>
                </a:ext>
              </a:extLst>
            </p:cNvPr>
            <p:cNvSpPr/>
            <p:nvPr/>
          </p:nvSpPr>
          <p:spPr>
            <a:xfrm rot="5400000">
              <a:off x="2628597" y="5723570"/>
              <a:ext cx="253428" cy="7508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D7297E-7985-B64D-BA0F-6955E5C9E5DE}"/>
                </a:ext>
              </a:extLst>
            </p:cNvPr>
            <p:cNvSpPr txBox="1"/>
            <p:nvPr/>
          </p:nvSpPr>
          <p:spPr>
            <a:xfrm>
              <a:off x="2481414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6F9FC4-EC0C-8D47-BB59-28719F90ADE4}"/>
                </a:ext>
              </a:extLst>
            </p:cNvPr>
            <p:cNvSpPr txBox="1"/>
            <p:nvPr/>
          </p:nvSpPr>
          <p:spPr>
            <a:xfrm>
              <a:off x="3637442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5F1323-7F94-5448-AD5F-54B6D4964571}"/>
                </a:ext>
              </a:extLst>
            </p:cNvPr>
            <p:cNvSpPr txBox="1"/>
            <p:nvPr/>
          </p:nvSpPr>
          <p:spPr>
            <a:xfrm>
              <a:off x="4756590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C76CF-92A4-3240-8A52-AB94ABD7DB24}"/>
                </a:ext>
              </a:extLst>
            </p:cNvPr>
            <p:cNvSpPr txBox="1"/>
            <p:nvPr/>
          </p:nvSpPr>
          <p:spPr>
            <a:xfrm>
              <a:off x="5740115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79E7-347B-A848-A0CC-95A06F178137}"/>
                </a:ext>
              </a:extLst>
            </p:cNvPr>
            <p:cNvSpPr txBox="1"/>
            <p:nvPr/>
          </p:nvSpPr>
          <p:spPr>
            <a:xfrm>
              <a:off x="6642333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71008-5E6D-B843-BDAF-45F58C8E752D}"/>
                </a:ext>
              </a:extLst>
            </p:cNvPr>
            <p:cNvSpPr txBox="1"/>
            <p:nvPr/>
          </p:nvSpPr>
          <p:spPr>
            <a:xfrm>
              <a:off x="7556288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60ED15-C399-6640-A183-D9A647D5D1B9}"/>
                </a:ext>
              </a:extLst>
            </p:cNvPr>
            <p:cNvSpPr txBox="1"/>
            <p:nvPr/>
          </p:nvSpPr>
          <p:spPr>
            <a:xfrm>
              <a:off x="8515967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75ABC4-F874-8942-AC3C-ACF425CDE0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4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47" y="87315"/>
            <a:ext cx="10842155" cy="461665"/>
          </a:xfrm>
        </p:spPr>
        <p:txBody>
          <a:bodyPr/>
          <a:lstStyle/>
          <a:p>
            <a:r>
              <a:rPr lang="en-US" dirty="0"/>
              <a:t>IEEE Single Precision 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872836" y="1573351"/>
            <a:ext cx="11002007" cy="5062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 and </a:t>
            </a:r>
            <a:r>
              <a:rPr lang="en-US" sz="2000" dirty="0">
                <a:solidFill>
                  <a:srgbClr val="7030A0"/>
                </a:solidFill>
              </a:rPr>
              <a:t>expand</a:t>
            </a:r>
            <a:r>
              <a:rPr lang="en-US" sz="2000" dirty="0"/>
              <a:t> as needed </a:t>
            </a:r>
            <a:endParaRPr lang="en-US" sz="1100" b="1" dirty="0"/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0xc0b00000 = </a:t>
            </a:r>
            <a:endParaRPr lang="en-US" sz="24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the exponent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0b10000001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129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2000" dirty="0">
                <a:cs typeface="Courier New" panose="02070309020205020404" pitchFamily="49" charset="0"/>
              </a:rPr>
              <a:t>bias of 127</a:t>
            </a:r>
            <a:r>
              <a:rPr lang="en-US" sz="1100" dirty="0">
                <a:cs typeface="Courier New" panose="02070309020205020404" pitchFamily="49" charset="0"/>
              </a:rPr>
              <a:t>10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exponent with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bias added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hidden </a:t>
            </a:r>
            <a:r>
              <a:rPr lang="en-US" sz="2000" dirty="0">
                <a:solidFill>
                  <a:srgbClr val="F37440"/>
                </a:solidFill>
                <a:cs typeface="Courier New" panose="02070309020205020404" pitchFamily="49" charset="0"/>
              </a:rPr>
              <a:t>bit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5.5</a:t>
            </a:r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5.5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39545"/>
              </p:ext>
            </p:extLst>
          </p:nvPr>
        </p:nvGraphicFramePr>
        <p:xfrm>
          <a:off x="4616433" y="2210713"/>
          <a:ext cx="7036463" cy="434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38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901468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4638611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3759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100  0000  1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011 0000 0000 0000 0000 0000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37011C-2E61-4D44-BD83-49859E09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29271"/>
              </p:ext>
            </p:extLst>
          </p:nvPr>
        </p:nvGraphicFramePr>
        <p:xfrm>
          <a:off x="1567608" y="399736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3470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2283935-F747-004A-9420-057B387A75D7}"/>
              </a:ext>
            </a:extLst>
          </p:cNvPr>
          <p:cNvGrpSpPr/>
          <p:nvPr/>
        </p:nvGrpSpPr>
        <p:grpSpPr>
          <a:xfrm>
            <a:off x="4664717" y="1802194"/>
            <a:ext cx="6713367" cy="601922"/>
            <a:chOff x="942517" y="5271981"/>
            <a:chExt cx="6713367" cy="6019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2D5AFE-EB55-E040-B8D4-BC0D10052CD3}"/>
                </a:ext>
              </a:extLst>
            </p:cNvPr>
            <p:cNvSpPr txBox="1"/>
            <p:nvPr/>
          </p:nvSpPr>
          <p:spPr>
            <a:xfrm>
              <a:off x="1207668" y="5273334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951025D-557F-4341-B19E-668EEDB94641}"/>
                </a:ext>
              </a:extLst>
            </p:cNvPr>
            <p:cNvSpPr/>
            <p:nvPr/>
          </p:nvSpPr>
          <p:spPr>
            <a:xfrm rot="16200000">
              <a:off x="1361431" y="5193519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FA5151A1-A712-3243-B87B-E343D78AA00C}"/>
                </a:ext>
              </a:extLst>
            </p:cNvPr>
            <p:cNvSpPr/>
            <p:nvPr/>
          </p:nvSpPr>
          <p:spPr>
            <a:xfrm rot="16200000">
              <a:off x="3373980" y="5253320"/>
              <a:ext cx="253428" cy="98773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8F973-D230-8D47-90AE-A35733A346F6}"/>
                </a:ext>
              </a:extLst>
            </p:cNvPr>
            <p:cNvSpPr txBox="1"/>
            <p:nvPr/>
          </p:nvSpPr>
          <p:spPr>
            <a:xfrm>
              <a:off x="2172495" y="5352603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96CB0F-9DDA-F245-AD7B-4383E5C37984}"/>
                </a:ext>
              </a:extLst>
            </p:cNvPr>
            <p:cNvSpPr txBox="1"/>
            <p:nvPr/>
          </p:nvSpPr>
          <p:spPr>
            <a:xfrm>
              <a:off x="3180744" y="5271981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1B25DF-0877-E648-88A0-A8978808523F}"/>
                </a:ext>
              </a:extLst>
            </p:cNvPr>
            <p:cNvSpPr txBox="1"/>
            <p:nvPr/>
          </p:nvSpPr>
          <p:spPr>
            <a:xfrm>
              <a:off x="4043179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CBFDD7-E133-B34F-BF25-8CE0E0CF1086}"/>
                </a:ext>
              </a:extLst>
            </p:cNvPr>
            <p:cNvSpPr txBox="1"/>
            <p:nvPr/>
          </p:nvSpPr>
          <p:spPr>
            <a:xfrm>
              <a:off x="4802065" y="531335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EF73F-5A5F-324C-98C9-F1189065D3AA}"/>
                </a:ext>
              </a:extLst>
            </p:cNvPr>
            <p:cNvSpPr txBox="1"/>
            <p:nvPr/>
          </p:nvSpPr>
          <p:spPr>
            <a:xfrm>
              <a:off x="5567595" y="531484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F1D201-791C-AE40-A9CD-CAD17875E95D}"/>
                </a:ext>
              </a:extLst>
            </p:cNvPr>
            <p:cNvSpPr txBox="1"/>
            <p:nvPr/>
          </p:nvSpPr>
          <p:spPr>
            <a:xfrm>
              <a:off x="6329803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C9AFCC-4503-6246-8FDE-B71D2AD87DC9}"/>
                </a:ext>
              </a:extLst>
            </p:cNvPr>
            <p:cNvSpPr txBox="1"/>
            <p:nvPr/>
          </p:nvSpPr>
          <p:spPr>
            <a:xfrm>
              <a:off x="7057643" y="531649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1466FF-D761-0846-B7BC-7ECD9C4E93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138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E1AB4-D41C-874E-B6FA-568EBD6E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 8-Bit Overflow Examples</a:t>
            </a:r>
          </a:p>
        </p:txBody>
      </p:sp>
      <p:graphicFrame>
        <p:nvGraphicFramePr>
          <p:cNvPr id="2" name="Table 12">
            <a:extLst>
              <a:ext uri="{FF2B5EF4-FFF2-40B4-BE49-F238E27FC236}">
                <a16:creationId xmlns:a16="http://schemas.microsoft.com/office/drawing/2014/main" id="{E6141FF9-D3E3-B149-A008-356A46509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438039"/>
              </p:ext>
            </p:extLst>
          </p:nvPr>
        </p:nvGraphicFramePr>
        <p:xfrm>
          <a:off x="580923" y="1912992"/>
          <a:ext cx="2382345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05">
                  <a:extLst>
                    <a:ext uri="{9D8B030D-6E8A-4147-A177-3AD203B41FA5}">
                      <a16:colId xmlns:a16="http://schemas.microsoft.com/office/drawing/2014/main" val="411223364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78303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77C25ECF-9A2A-634D-911F-2D7E5919D5FD}"/>
              </a:ext>
            </a:extLst>
          </p:cNvPr>
          <p:cNvGrpSpPr/>
          <p:nvPr/>
        </p:nvGrpSpPr>
        <p:grpSpPr>
          <a:xfrm>
            <a:off x="182230" y="1026256"/>
            <a:ext cx="3770182" cy="5532199"/>
            <a:chOff x="244431" y="1026256"/>
            <a:chExt cx="3770182" cy="55321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6A0C27-0DF3-7D4D-AFA3-23F6F246ED55}"/>
                </a:ext>
              </a:extLst>
            </p:cNvPr>
            <p:cNvSpPr txBox="1"/>
            <p:nvPr/>
          </p:nvSpPr>
          <p:spPr>
            <a:xfrm>
              <a:off x="2943486" y="196907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carries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D5C02D-5B55-0742-8278-693EF79E0671}"/>
                </a:ext>
              </a:extLst>
            </p:cNvPr>
            <p:cNvSpPr txBox="1"/>
            <p:nvPr/>
          </p:nvSpPr>
          <p:spPr>
            <a:xfrm>
              <a:off x="3019628" y="2395861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=234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E5941E-5DC3-0344-8124-8D41D1431695}"/>
                </a:ext>
              </a:extLst>
            </p:cNvPr>
            <p:cNvSpPr txBox="1"/>
            <p:nvPr/>
          </p:nvSpPr>
          <p:spPr>
            <a:xfrm>
              <a:off x="3019628" y="2825417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=54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BB0130-2036-B74D-80FE-161FDE7ABEC6}"/>
                </a:ext>
              </a:extLst>
            </p:cNvPr>
            <p:cNvSpPr txBox="1"/>
            <p:nvPr/>
          </p:nvSpPr>
          <p:spPr>
            <a:xfrm>
              <a:off x="3019627" y="3254973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=32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D1864F-DE5D-C948-9D47-B6EF20CC467B}"/>
                </a:ext>
              </a:extLst>
            </p:cNvPr>
            <p:cNvSpPr txBox="1"/>
            <p:nvPr/>
          </p:nvSpPr>
          <p:spPr>
            <a:xfrm>
              <a:off x="643124" y="1026256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Unsigned Integer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2DF795-90B6-4445-A350-536259345CE1}"/>
                </a:ext>
              </a:extLst>
            </p:cNvPr>
            <p:cNvSpPr/>
            <p:nvPr/>
          </p:nvSpPr>
          <p:spPr>
            <a:xfrm>
              <a:off x="244431" y="1026256"/>
              <a:ext cx="3770182" cy="5532199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D13101-342C-324A-A94E-22D11ECC446F}"/>
                </a:ext>
              </a:extLst>
            </p:cNvPr>
            <p:cNvSpPr txBox="1"/>
            <p:nvPr/>
          </p:nvSpPr>
          <p:spPr>
            <a:xfrm>
              <a:off x="414652" y="4045385"/>
              <a:ext cx="34922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Because carry-out bit is 1 (and dropped), overflow is detected</a:t>
              </a:r>
            </a:p>
          </p:txBody>
        </p:sp>
      </p:grpSp>
      <p:graphicFrame>
        <p:nvGraphicFramePr>
          <p:cNvPr id="20" name="Table 12">
            <a:extLst>
              <a:ext uri="{FF2B5EF4-FFF2-40B4-BE49-F238E27FC236}">
                <a16:creationId xmlns:a16="http://schemas.microsoft.com/office/drawing/2014/main" id="{27E219C8-1724-A447-A9F6-358F1C27C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243545"/>
              </p:ext>
            </p:extLst>
          </p:nvPr>
        </p:nvGraphicFramePr>
        <p:xfrm>
          <a:off x="4660818" y="1912992"/>
          <a:ext cx="2382345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05">
                  <a:extLst>
                    <a:ext uri="{9D8B030D-6E8A-4147-A177-3AD203B41FA5}">
                      <a16:colId xmlns:a16="http://schemas.microsoft.com/office/drawing/2014/main" val="411223364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78303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457460F6-616F-8A4D-8A0C-2B06DEF37003}"/>
              </a:ext>
            </a:extLst>
          </p:cNvPr>
          <p:cNvGrpSpPr/>
          <p:nvPr/>
        </p:nvGrpSpPr>
        <p:grpSpPr>
          <a:xfrm>
            <a:off x="4262125" y="1026256"/>
            <a:ext cx="3770182" cy="5532199"/>
            <a:chOff x="4324326" y="1026256"/>
            <a:chExt cx="3770182" cy="553219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254F10-6F89-5D43-A340-96FCFE947285}"/>
                </a:ext>
              </a:extLst>
            </p:cNvPr>
            <p:cNvSpPr txBox="1"/>
            <p:nvPr/>
          </p:nvSpPr>
          <p:spPr>
            <a:xfrm>
              <a:off x="7023381" y="1956464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carries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EA116D-EE56-2A40-B6E1-BF30B734500C}"/>
                </a:ext>
              </a:extLst>
            </p:cNvPr>
            <p:cNvSpPr txBox="1"/>
            <p:nvPr/>
          </p:nvSpPr>
          <p:spPr>
            <a:xfrm>
              <a:off x="7099523" y="2383248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=106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88D80C-C87D-6E45-A4DA-34D5FDF37A2D}"/>
                </a:ext>
              </a:extLst>
            </p:cNvPr>
            <p:cNvSpPr txBox="1"/>
            <p:nvPr/>
          </p:nvSpPr>
          <p:spPr>
            <a:xfrm>
              <a:off x="7099523" y="2812804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=54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1954B5-C9AA-DC47-A9DE-5FE4B3746178}"/>
                </a:ext>
              </a:extLst>
            </p:cNvPr>
            <p:cNvSpPr txBox="1"/>
            <p:nvPr/>
          </p:nvSpPr>
          <p:spPr>
            <a:xfrm>
              <a:off x="7099522" y="3242360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=-96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022FC7-BE2F-5C40-84DE-6C6527A0E19F}"/>
                </a:ext>
              </a:extLst>
            </p:cNvPr>
            <p:cNvSpPr txBox="1"/>
            <p:nvPr/>
          </p:nvSpPr>
          <p:spPr>
            <a:xfrm>
              <a:off x="4723019" y="1026256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Two’s Complement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E5D310-AEA8-4C48-973D-BD65A12D4601}"/>
                </a:ext>
              </a:extLst>
            </p:cNvPr>
            <p:cNvSpPr/>
            <p:nvPr/>
          </p:nvSpPr>
          <p:spPr>
            <a:xfrm>
              <a:off x="4324326" y="1026256"/>
              <a:ext cx="3770182" cy="5532199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7579E9-D812-334C-9BD7-20E5CDE81DA2}"/>
                </a:ext>
              </a:extLst>
            </p:cNvPr>
            <p:cNvSpPr txBox="1"/>
            <p:nvPr/>
          </p:nvSpPr>
          <p:spPr>
            <a:xfrm>
              <a:off x="4362858" y="3860720"/>
              <a:ext cx="373165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Both operands are positive, but resulting sign is negative </a:t>
              </a:r>
            </a:p>
            <a:p>
              <a:r>
                <a:rPr lang="en-US" sz="2400" dirty="0"/>
                <a:t>see that </a:t>
              </a:r>
              <a:r>
                <a:rPr lang="en-US" sz="2400" dirty="0" err="1"/>
                <a:t>cout</a:t>
              </a:r>
              <a:r>
                <a:rPr lang="en-US" sz="2400" dirty="0"/>
                <a:t> != </a:t>
              </a:r>
              <a:r>
                <a:rPr lang="en-US" sz="2400" dirty="0" err="1"/>
                <a:t>cin</a:t>
              </a:r>
              <a:r>
                <a:rPr lang="en-US" sz="2400" dirty="0"/>
                <a:t> at the MSB</a:t>
              </a:r>
            </a:p>
            <a:p>
              <a:r>
                <a:rPr lang="en-US" sz="2400" dirty="0"/>
                <a:t>overflow is detected</a:t>
              </a:r>
            </a:p>
          </p:txBody>
        </p:sp>
      </p:grpSp>
      <p:graphicFrame>
        <p:nvGraphicFramePr>
          <p:cNvPr id="28" name="Table 12">
            <a:extLst>
              <a:ext uri="{FF2B5EF4-FFF2-40B4-BE49-F238E27FC236}">
                <a16:creationId xmlns:a16="http://schemas.microsoft.com/office/drawing/2014/main" id="{169FEACB-8287-F24B-B38E-57091CE7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96481"/>
              </p:ext>
            </p:extLst>
          </p:nvPr>
        </p:nvGraphicFramePr>
        <p:xfrm>
          <a:off x="8678216" y="1905746"/>
          <a:ext cx="2382345" cy="175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705">
                  <a:extLst>
                    <a:ext uri="{9D8B030D-6E8A-4147-A177-3AD203B41FA5}">
                      <a16:colId xmlns:a16="http://schemas.microsoft.com/office/drawing/2014/main" val="411223364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264705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278303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698967"/>
                  </a:ext>
                </a:extLst>
              </a:tr>
              <a:tr h="43907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391915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A8EEF4B-FEC8-C544-B7B6-F5ABE51C4A72}"/>
              </a:ext>
            </a:extLst>
          </p:cNvPr>
          <p:cNvGrpSpPr/>
          <p:nvPr/>
        </p:nvGrpSpPr>
        <p:grpSpPr>
          <a:xfrm>
            <a:off x="8279523" y="1019010"/>
            <a:ext cx="3770182" cy="5539445"/>
            <a:chOff x="8341724" y="1019010"/>
            <a:chExt cx="3770182" cy="553944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D78777-F088-3548-8AD9-6DDA231CBBFF}"/>
                </a:ext>
              </a:extLst>
            </p:cNvPr>
            <p:cNvSpPr txBox="1"/>
            <p:nvPr/>
          </p:nvSpPr>
          <p:spPr>
            <a:xfrm>
              <a:off x="11040779" y="196183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carries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B2F875-A7DE-6F4A-B2EE-C531FE4FFD22}"/>
                </a:ext>
              </a:extLst>
            </p:cNvPr>
            <p:cNvSpPr txBox="1"/>
            <p:nvPr/>
          </p:nvSpPr>
          <p:spPr>
            <a:xfrm>
              <a:off x="11116921" y="2388615"/>
              <a:ext cx="9188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=-22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F492CF-0DDD-1645-A588-2508FD1BA2BE}"/>
                </a:ext>
              </a:extLst>
            </p:cNvPr>
            <p:cNvSpPr txBox="1"/>
            <p:nvPr/>
          </p:nvSpPr>
          <p:spPr>
            <a:xfrm>
              <a:off x="11116921" y="2818171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=54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CA30E5-DAA3-394E-9D4C-A904D58EB288}"/>
                </a:ext>
              </a:extLst>
            </p:cNvPr>
            <p:cNvSpPr txBox="1"/>
            <p:nvPr/>
          </p:nvSpPr>
          <p:spPr>
            <a:xfrm>
              <a:off x="11116920" y="3247727"/>
              <a:ext cx="777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=32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F081B3-CE2C-E545-93E1-5FA85C8BF0BF}"/>
                </a:ext>
              </a:extLst>
            </p:cNvPr>
            <p:cNvSpPr txBox="1"/>
            <p:nvPr/>
          </p:nvSpPr>
          <p:spPr>
            <a:xfrm>
              <a:off x="8740417" y="1019010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Two’s Complement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9D16C9D-11F6-7142-AB88-C60EF8B90641}"/>
                </a:ext>
              </a:extLst>
            </p:cNvPr>
            <p:cNvSpPr/>
            <p:nvPr/>
          </p:nvSpPr>
          <p:spPr>
            <a:xfrm>
              <a:off x="8341724" y="1019010"/>
              <a:ext cx="3770182" cy="5539445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7CE633-90BA-5E48-A4E7-CE3704ADFD1F}"/>
                </a:ext>
              </a:extLst>
            </p:cNvPr>
            <p:cNvSpPr txBox="1"/>
            <p:nvPr/>
          </p:nvSpPr>
          <p:spPr>
            <a:xfrm>
              <a:off x="8480696" y="3803765"/>
              <a:ext cx="349223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Unlike unsigned arithmetic, no overflow even though the carry-out bit is 1. </a:t>
              </a:r>
            </a:p>
            <a:p>
              <a:r>
                <a:rPr lang="en-US" sz="2400" dirty="0"/>
                <a:t>As the operand's signs differ, overflow is not possible (</a:t>
              </a:r>
              <a:r>
                <a:rPr lang="en-US" sz="2400" dirty="0" err="1"/>
                <a:t>cout</a:t>
              </a:r>
              <a:r>
                <a:rPr lang="en-US" sz="2400" dirty="0"/>
                <a:t> == </a:t>
              </a:r>
              <a:r>
                <a:rPr lang="en-US" sz="2400" dirty="0" err="1"/>
                <a:t>cin</a:t>
              </a:r>
              <a:r>
                <a:rPr lang="en-US" sz="2400" dirty="0"/>
                <a:t>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6AFB490-D3CB-AC4C-863A-883DB083F2B1}"/>
              </a:ext>
            </a:extLst>
          </p:cNvPr>
          <p:cNvSpPr txBox="1"/>
          <p:nvPr/>
        </p:nvSpPr>
        <p:spPr>
          <a:xfrm rot="5400000">
            <a:off x="372122" y="1529821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7E8901-96B7-9441-9A3E-A7DE59558247}"/>
              </a:ext>
            </a:extLst>
          </p:cNvPr>
          <p:cNvSpPr txBox="1"/>
          <p:nvPr/>
        </p:nvSpPr>
        <p:spPr>
          <a:xfrm rot="5400000">
            <a:off x="4452018" y="1510092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7E8427-1A6D-2E42-90F3-F9C450F50EEE}"/>
              </a:ext>
            </a:extLst>
          </p:cNvPr>
          <p:cNvSpPr txBox="1"/>
          <p:nvPr/>
        </p:nvSpPr>
        <p:spPr>
          <a:xfrm rot="5400000">
            <a:off x="8481903" y="1504545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919B1B-E99A-6246-940D-65B3CD79EC12}"/>
              </a:ext>
            </a:extLst>
          </p:cNvPr>
          <p:cNvSpPr txBox="1"/>
          <p:nvPr/>
        </p:nvSpPr>
        <p:spPr>
          <a:xfrm rot="5400000">
            <a:off x="4737637" y="1627925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F5B8AF-0EC8-2F47-A74D-A7B4438B9E31}"/>
              </a:ext>
            </a:extLst>
          </p:cNvPr>
          <p:cNvSpPr txBox="1"/>
          <p:nvPr/>
        </p:nvSpPr>
        <p:spPr>
          <a:xfrm rot="5400000">
            <a:off x="8785572" y="1589974"/>
            <a:ext cx="69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79C3B4-6767-FE43-856C-072B758FDF2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5930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54" y="147445"/>
            <a:ext cx="3296899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60948" y="1401071"/>
            <a:ext cx="11867727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11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6.625(decimal)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0110.1010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0110.1010 </a:t>
            </a:r>
            <a:r>
              <a:rPr lang="en-US" sz="2000" dirty="0">
                <a:cs typeface="Courier New" panose="02070309020205020404" pitchFamily="49" charset="0"/>
              </a:rPr>
              <a:t>normalizes to  -&gt; 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a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0b101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to the right of the decimal point that will fit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</a:t>
            </a:r>
          </a:p>
          <a:p>
            <a:endParaRPr lang="en-US" sz="1000" b="1" dirty="0"/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</a:t>
            </a:r>
            <a:r>
              <a:rPr lang="en-US" sz="2400" b="1" u="sng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(we will truncate drop the trailing </a:t>
            </a:r>
            <a:r>
              <a:rPr lang="en-US" u="sng" dirty="0">
                <a:solidFill>
                  <a:srgbClr val="7030A0"/>
                </a:solidFill>
                <a:cs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, Real FP use complex rounding approaches)</a:t>
            </a:r>
            <a:endParaRPr lang="en-US" baseline="30000" dirty="0">
              <a:solidFill>
                <a:srgbClr val="7030A0"/>
              </a:solidFill>
              <a:cs typeface="Courier New" panose="02070309020205020404" pitchFamily="49" charset="0"/>
            </a:endParaRPr>
          </a:p>
          <a:p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/>
        </p:nvGraphicFramePr>
        <p:xfrm>
          <a:off x="3403050" y="53635"/>
          <a:ext cx="8505921" cy="1253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916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53923" y="69588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856915"/>
              </p:ext>
            </p:extLst>
          </p:nvPr>
        </p:nvGraphicFramePr>
        <p:xfrm>
          <a:off x="4914948" y="4665155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007670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0b1010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0xa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84824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77B6774-2363-9047-9965-6C132C398A90}"/>
              </a:ext>
            </a:extLst>
          </p:cNvPr>
          <p:cNvSpPr txBox="1"/>
          <p:nvPr/>
        </p:nvSpPr>
        <p:spPr>
          <a:xfrm>
            <a:off x="8909623" y="5839319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0x5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7A614-71C1-A44E-A961-3ABDFCB6402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94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682007" y="3108083"/>
            <a:ext cx="110080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739276" y="2879483"/>
            <a:ext cx="10698325" cy="551283"/>
            <a:chOff x="311804" y="2986575"/>
            <a:chExt cx="10698325" cy="551283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7015298" y="2097234"/>
              <a:ext cx="410186" cy="2301049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4067135" y="214385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188104" y="220435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676629" y="211027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198839" y="1849840"/>
            <a:ext cx="1928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</a:rPr>
              <a:t>0x  </a:t>
            </a:r>
            <a:r>
              <a:rPr lang="en-US" sz="72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439807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7318842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992906" y="1791927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957151" cy="1014341"/>
            <a:chOff x="1870785" y="3547769"/>
            <a:chExt cx="7957151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450910" y="3625312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52023</TotalTime>
  <Words>8045</Words>
  <Application>Microsoft Macintosh PowerPoint</Application>
  <PresentationFormat>Widescreen</PresentationFormat>
  <Paragraphs>2434</Paragraphs>
  <Slides>73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8" baseType="lpstr">
      <vt:lpstr>Arial</vt:lpstr>
      <vt:lpstr>Arial Narrow</vt:lpstr>
      <vt:lpstr>Arial Regular</vt:lpstr>
      <vt:lpstr>Calibri</vt:lpstr>
      <vt:lpstr>Calibri Bold Italic</vt:lpstr>
      <vt:lpstr>Cambria Math</vt:lpstr>
      <vt:lpstr>Consolas</vt:lpstr>
      <vt:lpstr>Courier New</vt:lpstr>
      <vt:lpstr>Helvetica Neue Regular</vt:lpstr>
      <vt:lpstr>Roboto</vt:lpstr>
      <vt:lpstr>Symbol</vt:lpstr>
      <vt:lpstr>Tahoma</vt:lpstr>
      <vt:lpstr>Times</vt:lpstr>
      <vt:lpstr>Times New Roman</vt:lpstr>
      <vt:lpstr>Theme1</vt:lpstr>
      <vt:lpstr>PowerPoint Presentation</vt:lpstr>
      <vt:lpstr>Review: Decimal Numbering</vt:lpstr>
      <vt:lpstr>Review: Binary Numbering</vt:lpstr>
      <vt:lpstr>Review: Octal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Binary to Octal (group 3 bits per digit from the right)</vt:lpstr>
      <vt:lpstr>Octal to Binary (group 3 bits per digit from the right)</vt:lpstr>
      <vt:lpstr>Use a Right Bit Shift: Unsigned Decimal To Unsigned Binary </vt:lpstr>
      <vt:lpstr>Unsigned Decimal to Unsigned Binary Conversion</vt:lpstr>
      <vt:lpstr>Left Bit Shift &amp; add:  Unsigned Binary to Unsigned Decimal</vt:lpstr>
      <vt:lpstr>Unsigned Binary to Unsigned Decimal Conversion</vt:lpstr>
      <vt:lpstr>Different Type of Numbers each have a Fixed # of Bits       Spanning one or more contiguous bytes of memory</vt:lpstr>
      <vt:lpstr>Unsigned Integers (positive numbers) with a Fixed # of Bits</vt:lpstr>
      <vt:lpstr>Unsigned Binary Number: Addition in FIXED 8 bits </vt:lpstr>
      <vt:lpstr>Unsigned Binary Number: Subtraction in FIXED 8 bits </vt:lpstr>
      <vt:lpstr>Unsigned Binary Number: Subtraction in FIXED 8 bits Build of previous slide – note warning </vt:lpstr>
      <vt:lpstr>Overflow: Going Past the Boundary Between max and min</vt:lpstr>
      <vt:lpstr>Overflow: Unsigned Values 4-bit limit</vt:lpstr>
      <vt:lpstr>Unsigned Integer Number Overflow: Addition in 8 bits </vt:lpstr>
      <vt:lpstr>Characteristics of Signed Numbers</vt:lpstr>
      <vt:lpstr>Problem: How to Encode Both Positive and Negative Integers</vt:lpstr>
      <vt:lpstr>Unsigned Integers (positive numbers) with a Fixed # of Bits</vt:lpstr>
      <vt:lpstr>2's Complement Signed Integer Method</vt:lpstr>
      <vt:lpstr>Two’s Complement: The MSB Has a Negative Weight</vt:lpstr>
      <vt:lpstr>Summary: Min, Max Values: Unsigned and Two’s Complement</vt:lpstr>
      <vt:lpstr>Negation Of a Two’s Complement Number  (Method 1)</vt:lpstr>
      <vt:lpstr>Negation of a Two’s Complement Number (Method 2)</vt:lpstr>
      <vt:lpstr>Signed Decimal to Two's Complement Conversion</vt:lpstr>
      <vt:lpstr>Two's Complement to Signed Decimal Conversion - Positive</vt:lpstr>
      <vt:lpstr>Two's Complement to Signed Decimal Conversion - Negative</vt:lpstr>
      <vt:lpstr>Two’s Complement Addition and Subtraction</vt:lpstr>
      <vt:lpstr>Two’s Complement Overflow Detection - 1</vt:lpstr>
      <vt:lpstr>Two’s Complement Overflow Detection - 2</vt:lpstr>
      <vt:lpstr>Two’s Complement Alternative Overflow Detection</vt:lpstr>
      <vt:lpstr>Summary: When Does Overflow Occur</vt:lpstr>
      <vt:lpstr>Sign Extension (how type promotion works)</vt:lpstr>
      <vt:lpstr>Example: Two’s Complement Sign or bit Extension - 1</vt:lpstr>
      <vt:lpstr>Example: Two’s Complement Sign or bit Extension -2</vt:lpstr>
      <vt:lpstr>Example: Two’s Complement Sign or bit Extension - 3</vt:lpstr>
      <vt:lpstr>Type Promotion (sign extension) Summary</vt:lpstr>
      <vt:lpstr>Sign Extension in C: Type casts</vt:lpstr>
      <vt:lpstr>Shift Operations in C</vt:lpstr>
      <vt:lpstr>Arithmetic Shift Right 1 Digit = Divide by 2 for 2's Complement Values</vt:lpstr>
      <vt:lpstr>Fractional Binary Numbers</vt:lpstr>
      <vt:lpstr>Scientific Notation Binary</vt:lpstr>
      <vt:lpstr>Floating Point Representation</vt:lpstr>
      <vt:lpstr>Normalized Scientific Notation</vt:lpstr>
      <vt:lpstr>Encoding Fractions Observations</vt:lpstr>
      <vt:lpstr>Encoding Fractions Observations</vt:lpstr>
      <vt:lpstr>Floating Point Numbers: Implementation Approach</vt:lpstr>
      <vt:lpstr>Extra Slides</vt:lpstr>
      <vt:lpstr>Excess N Bias Encoding Method</vt:lpstr>
      <vt:lpstr>Excess Bias Encoding (As used in floating point numbers)</vt:lpstr>
      <vt:lpstr>Negative Integer Numbers: Sign + Magnitude Method</vt:lpstr>
      <vt:lpstr>Signed Magnitude Examples (Sign bit is always MSB) </vt:lpstr>
      <vt:lpstr>1's Complement Signed Integer Method</vt:lpstr>
      <vt:lpstr>Another Way to Look at 2's Complement Encoding</vt:lpstr>
      <vt:lpstr>Sign Extension Signed Magnitude number</vt:lpstr>
      <vt:lpstr>Interpreting and extending with Different representations</vt:lpstr>
      <vt:lpstr>Scientific Notation Decimal</vt:lpstr>
      <vt:lpstr>Floating Point Number in a Byte (Not A Real Format)</vt:lpstr>
      <vt:lpstr>Floating Point Number (8-bits) Number Range: 2-3  to 24 </vt:lpstr>
      <vt:lpstr>Decimal to Float</vt:lpstr>
      <vt:lpstr>Float to Decimal</vt:lpstr>
      <vt:lpstr>IEEE “754” Floating Point Double and Single Precision</vt:lpstr>
      <vt:lpstr>Decimal to IEEE Single Precision Float</vt:lpstr>
      <vt:lpstr>IEEE Single Precision Float to Decimal</vt:lpstr>
      <vt:lpstr>Reference: 8-Bit Overflow Examples</vt:lpstr>
      <vt:lpstr>Decimal to Float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</dc:description>
  <cp:lastModifiedBy>Keith Muller</cp:lastModifiedBy>
  <cp:revision>2496</cp:revision>
  <cp:lastPrinted>2020-10-04T00:47:01Z</cp:lastPrinted>
  <dcterms:created xsi:type="dcterms:W3CDTF">2018-10-05T16:35:28Z</dcterms:created>
  <dcterms:modified xsi:type="dcterms:W3CDTF">2022-09-29T17:33:35Z</dcterms:modified>
  <cp:category/>
</cp:coreProperties>
</file>